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4_30F0CF03.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105_DA8D03EF.xml" ContentType="application/vnd.ms-powerpoint.comments+xml"/>
  <Override PartName="/ppt/notesSlides/notesSlide5.xml" ContentType="application/vnd.openxmlformats-officedocument.presentationml.notesSlide+xml"/>
  <Override PartName="/ppt/comments/modernComment_11B_FCD861F1.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9_2B7CF3B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2_30BC3AED.xml" ContentType="application/vnd.ms-powerpoint.comments+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7" r:id="rId4"/>
  </p:sldMasterIdLst>
  <p:notesMasterIdLst>
    <p:notesMasterId r:id="rId22"/>
  </p:notesMasterIdLst>
  <p:handoutMasterIdLst>
    <p:handoutMasterId r:id="rId23"/>
  </p:handoutMasterIdLst>
  <p:sldIdLst>
    <p:sldId id="289" r:id="rId5"/>
    <p:sldId id="288" r:id="rId6"/>
    <p:sldId id="276" r:id="rId7"/>
    <p:sldId id="261" r:id="rId8"/>
    <p:sldId id="283" r:id="rId9"/>
    <p:sldId id="257" r:id="rId10"/>
    <p:sldId id="264" r:id="rId11"/>
    <p:sldId id="265" r:id="rId12"/>
    <p:sldId id="296" r:id="rId13"/>
    <p:sldId id="266" r:id="rId14"/>
    <p:sldId id="267" r:id="rId15"/>
    <p:sldId id="291" r:id="rId16"/>
    <p:sldId id="297" r:id="rId17"/>
    <p:sldId id="290" r:id="rId18"/>
    <p:sldId id="294" r:id="rId19"/>
    <p:sldId id="298"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F8A5146-42E7-F483-8101-80D0A344D41A}" name="! Samaria ! Mulligan !" initials="!!" userId="5fda5800019dac2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18659-2BF2-C1BE-6941-EF6305EE6BB1}" v="152" dt="2025-08-11T06:39:29.879"/>
    <p1510:client id="{21A561F6-95EA-111F-6DDD-54CD270D9D01}" v="81" dt="2025-08-10T23:49:33.755"/>
    <p1510:client id="{3FA3CBA5-7955-79DC-A8E2-5386E8C79F77}" v="1844" dt="2025-08-10T22:21:06.290"/>
    <p1510:client id="{950A1FC6-893B-5742-A90C-A9CB165C6C16}" v="148" dt="2025-08-11T03:35:49.310"/>
    <p1510:client id="{95598D16-E6F2-4297-B798-947E31EF3B4F}" v="1" dt="2025-08-11T06:39:38.841"/>
    <p1510:client id="{D515B174-80C1-82CC-F668-0B3C61578544}" v="1933" dt="2025-08-10T23:45:09.411"/>
    <p1510:client id="{FB0E3931-BD60-07A6-96A7-F660B3B303C6}" v="790" dt="2025-08-11T03:27:31.083"/>
    <p1510:client id="{FC8680A0-6567-85A4-19FC-A24AABB3C231}" v="747" dt="2025-08-11T01:29:55.600"/>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94694" autoAdjust="0"/>
  </p:normalViewPr>
  <p:slideViewPr>
    <p:cSldViewPr snapToGrid="0">
      <p:cViewPr varScale="1">
        <p:scale>
          <a:sx n="110" d="100"/>
          <a:sy n="110" d="100"/>
        </p:scale>
        <p:origin x="72" y="3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modernComment_105_DA8D03EF.xml><?xml version="1.0" encoding="utf-8"?>
<p188:cmLst xmlns:a="http://schemas.openxmlformats.org/drawingml/2006/main" xmlns:r="http://schemas.openxmlformats.org/officeDocument/2006/relationships" xmlns:p188="http://schemas.microsoft.com/office/powerpoint/2018/8/main">
  <p188:cm id="{317379A9-31C7-4B61-AA51-7A17448E8FEB}" authorId="{5F8A5146-42E7-F483-8101-80D0A344D41A}" created="2025-08-10T22:06:37.396">
    <ac:deMkLst xmlns:ac="http://schemas.microsoft.com/office/drawing/2013/main/command">
      <pc:docMk xmlns:pc="http://schemas.microsoft.com/office/powerpoint/2013/main/command"/>
      <pc:sldMk xmlns:pc="http://schemas.microsoft.com/office/powerpoint/2013/main/command" cId="3666674671" sldId="261"/>
      <ac:picMk id="24" creationId="{A672B903-78EE-718A-C122-69D512078839}"/>
    </ac:deMkLst>
    <p188:txBody>
      <a:bodyPr/>
      <a:lstStyle/>
      <a:p>
        <a:r>
          <a:rPr lang="en-US"/>
          <a:t>Source: Repository</a:t>
        </a:r>
      </a:p>
    </p188:txBody>
  </p188:cm>
</p188:cmLst>
</file>

<file path=ppt/comments/modernComment_109_2B7CF3BB.xml><?xml version="1.0" encoding="utf-8"?>
<p188:cmLst xmlns:a="http://schemas.openxmlformats.org/drawingml/2006/main" xmlns:r="http://schemas.openxmlformats.org/officeDocument/2006/relationships" xmlns:p188="http://schemas.microsoft.com/office/powerpoint/2018/8/main">
  <p188:cm id="{115ADAAD-ADF2-46BD-82F5-BECCF1A64C37}" authorId="{5F8A5146-42E7-F483-8101-80D0A344D41A}" created="2025-08-10T23:29:53.123">
    <ac:deMkLst xmlns:ac="http://schemas.microsoft.com/office/drawing/2013/main/command">
      <pc:docMk xmlns:pc="http://schemas.microsoft.com/office/powerpoint/2013/main/command"/>
      <pc:sldMk xmlns:pc="http://schemas.microsoft.com/office/powerpoint/2013/main/command" cId="729609147" sldId="265"/>
      <ac:picMk id="12" creationId="{93658CAF-BDE8-825D-2E88-DF52710BD4E0}"/>
    </ac:deMkLst>
    <p188:txBody>
      <a:bodyPr/>
      <a:lstStyle/>
      <a:p>
        <a:r>
          <a:rPr lang="en-US"/>
          <a:t>Own work, from matshow.</a:t>
        </a:r>
      </a:p>
    </p188:txBody>
  </p188:cm>
</p188:cmLst>
</file>

<file path=ppt/comments/modernComment_114_30F0CF03.xml><?xml version="1.0" encoding="utf-8"?>
<p188:cmLst xmlns:a="http://schemas.openxmlformats.org/drawingml/2006/main" xmlns:r="http://schemas.openxmlformats.org/officeDocument/2006/relationships" xmlns:p188="http://schemas.microsoft.com/office/powerpoint/2018/8/main">
  <p188:cm id="{7AE51DAC-2FE2-42E7-8022-5C1B35C2049E}" authorId="{5F8A5146-42E7-F483-8101-80D0A344D41A}" created="2025-08-10T23:30:30.311">
    <ac:deMkLst xmlns:ac="http://schemas.microsoft.com/office/drawing/2013/main/command">
      <pc:docMk xmlns:pc="http://schemas.microsoft.com/office/powerpoint/2013/main/command"/>
      <pc:sldMk xmlns:pc="http://schemas.microsoft.com/office/powerpoint/2013/main/command" cId="821088003" sldId="276"/>
      <ac:graphicFrameMk id="10" creationId="{55ABB94A-2C27-ACCD-DA88-4F5B73A67A50}"/>
    </ac:deMkLst>
    <p188:txBody>
      <a:bodyPr/>
      <a:lstStyle/>
      <a:p>
        <a:r>
          <a:rPr lang="en-US"/>
          <a:t>From one of my runs.</a:t>
        </a:r>
      </a:p>
    </p188:txBody>
  </p188:cm>
</p188:cmLst>
</file>

<file path=ppt/comments/modernComment_11B_FCD861F1.xml><?xml version="1.0" encoding="utf-8"?>
<p188:cmLst xmlns:a="http://schemas.openxmlformats.org/drawingml/2006/main" xmlns:r="http://schemas.openxmlformats.org/officeDocument/2006/relationships" xmlns:p188="http://schemas.microsoft.com/office/powerpoint/2018/8/main">
  <p188:cm id="{90A2A742-FEC0-48F8-B9C5-2E9619056124}" authorId="{5F8A5146-42E7-F483-8101-80D0A344D41A}" created="2025-08-10T23:30:17.077">
    <ac:deMkLst xmlns:ac="http://schemas.microsoft.com/office/drawing/2013/main/command">
      <pc:docMk xmlns:pc="http://schemas.microsoft.com/office/powerpoint/2013/main/command"/>
      <pc:sldMk xmlns:pc="http://schemas.microsoft.com/office/powerpoint/2013/main/command" cId="4242039281" sldId="283"/>
      <ac:picMk id="43" creationId="{9100BC91-12A3-DE75-3F38-9C17D39DC5E7}"/>
    </ac:deMkLst>
    <p188:txBody>
      <a:bodyPr/>
      <a:lstStyle/>
      <a:p>
        <a:r>
          <a:rPr lang="en-US"/>
          <a:t>Source: https://www.sst.net/annealing-process-in-heat-treatment/
Image source: https://www.sst.net/wp-content/uploads/2016/02/quenching-768x586.jpg</a:t>
        </a:r>
      </a:p>
    </p188:txBody>
  </p188:cm>
</p188:cmLst>
</file>

<file path=ppt/comments/modernComment_122_30BC3AED.xml><?xml version="1.0" encoding="utf-8"?>
<p188:cmLst xmlns:a="http://schemas.openxmlformats.org/drawingml/2006/main" xmlns:r="http://schemas.openxmlformats.org/officeDocument/2006/relationships" xmlns:p188="http://schemas.microsoft.com/office/powerpoint/2018/8/main">
  <p188:cm id="{51DECC20-C1D8-470C-ACC8-6E056BA138EE}" authorId="{5F8A5146-42E7-F483-8101-80D0A344D41A}" created="2025-08-10T23:29:40.545">
    <ac:deMkLst xmlns:ac="http://schemas.microsoft.com/office/drawing/2013/main/command">
      <pc:docMk xmlns:pc="http://schemas.microsoft.com/office/powerpoint/2013/main/command"/>
      <pc:sldMk xmlns:pc="http://schemas.microsoft.com/office/powerpoint/2013/main/command" cId="817642221" sldId="290"/>
      <ac:picMk id="5" creationId="{742CB333-8DB0-AD9F-BCD7-59138A2591C3}"/>
    </ac:deMkLst>
    <p188:txBody>
      <a:bodyPr/>
      <a:lstStyle/>
      <a:p>
        <a:r>
          <a:rPr lang="en-US"/>
          <a:t>Own work, screenshot of code.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2728A-B9DB-4A3A-A368-C6E104D72C92}"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99AE154B-5B5D-443A-8BF2-478EA7CEE074}">
      <dgm:prSet phldrT="[Text]" phldr="0"/>
      <dgm:spPr/>
      <dgm:t>
        <a:bodyPr/>
        <a:lstStyle/>
        <a:p>
          <a:pPr>
            <a:defRPr b="1"/>
          </a:pPr>
          <a:r>
            <a:rPr lang="en-US" dirty="0"/>
            <a:t>Squared Difference</a:t>
          </a:r>
        </a:p>
      </dgm:t>
    </dgm:pt>
    <dgm:pt modelId="{043E881D-9844-4E19-B439-839EA9CD8D65}" type="parTrans" cxnId="{A39A04EC-DE63-44F1-91D5-E0961313ABDE}">
      <dgm:prSet/>
      <dgm:spPr/>
      <dgm:t>
        <a:bodyPr/>
        <a:lstStyle/>
        <a:p>
          <a:endParaRPr lang="en-US"/>
        </a:p>
      </dgm:t>
    </dgm:pt>
    <dgm:pt modelId="{9C9A7993-6B3D-46E7-8EA5-E5A44D9E9ABD}" type="sibTrans" cxnId="{A39A04EC-DE63-44F1-91D5-E0961313ABDE}">
      <dgm:prSet/>
      <dgm:spPr/>
      <dgm:t>
        <a:bodyPr/>
        <a:lstStyle/>
        <a:p>
          <a:endParaRPr lang="en-US"/>
        </a:p>
      </dgm:t>
    </dgm:pt>
    <dgm:pt modelId="{66D8C290-D8C3-416B-AE70-1263DAE20196}">
      <dgm:prSet phldrT="[Text]" phldr="0"/>
      <dgm:spPr/>
      <dgm:t>
        <a:bodyPr/>
        <a:lstStyle/>
        <a:p>
          <a:pPr>
            <a:defRPr b="1"/>
          </a:pPr>
          <a:r>
            <a:rPr lang="en-US" dirty="0"/>
            <a:t>Squared Difference</a:t>
          </a:r>
        </a:p>
      </dgm:t>
    </dgm:pt>
    <dgm:pt modelId="{E4BB78A4-05B4-4BE2-BBD1-E1AEBA6125C9}" type="parTrans" cxnId="{46B6D1AC-FCE2-4F2A-A50E-541CE121F001}">
      <dgm:prSet/>
      <dgm:spPr/>
      <dgm:t>
        <a:bodyPr/>
        <a:lstStyle/>
        <a:p>
          <a:endParaRPr lang="en-US"/>
        </a:p>
      </dgm:t>
    </dgm:pt>
    <dgm:pt modelId="{4DDAFCF4-A241-4922-8699-F4C793281A89}" type="sibTrans" cxnId="{46B6D1AC-FCE2-4F2A-A50E-541CE121F001}">
      <dgm:prSet/>
      <dgm:spPr/>
      <dgm:t>
        <a:bodyPr/>
        <a:lstStyle/>
        <a:p>
          <a:endParaRPr lang="en-US"/>
        </a:p>
      </dgm:t>
    </dgm:pt>
    <dgm:pt modelId="{9ECBA70F-6795-4578-9F22-2B6284A7724F}">
      <dgm:prSet phldrT="[Text]" phldr="0"/>
      <dgm:spPr/>
      <dgm:t>
        <a:bodyPr/>
        <a:lstStyle/>
        <a:p>
          <a:pPr>
            <a:defRPr b="1"/>
          </a:pPr>
          <a:r>
            <a:rPr lang="en-US" dirty="0"/>
            <a:t>Squared Difference</a:t>
          </a:r>
        </a:p>
      </dgm:t>
    </dgm:pt>
    <dgm:pt modelId="{682164E6-CB27-4D07-A6DC-D55C49B1DED2}" type="parTrans" cxnId="{4446FF71-3D87-4A86-9EF0-17DAFC123C7A}">
      <dgm:prSet/>
      <dgm:spPr/>
      <dgm:t>
        <a:bodyPr/>
        <a:lstStyle/>
        <a:p>
          <a:endParaRPr lang="en-US"/>
        </a:p>
      </dgm:t>
    </dgm:pt>
    <dgm:pt modelId="{5444DB3D-17C9-475F-8B0C-940FBC651733}" type="sibTrans" cxnId="{4446FF71-3D87-4A86-9EF0-17DAFC123C7A}">
      <dgm:prSet/>
      <dgm:spPr/>
      <dgm:t>
        <a:bodyPr/>
        <a:lstStyle/>
        <a:p>
          <a:endParaRPr lang="en-US"/>
        </a:p>
      </dgm:t>
    </dgm:pt>
    <dgm:pt modelId="{2F6884C0-74A7-4DF3-A71D-73487519C06B}">
      <dgm:prSet phldr="0"/>
      <dgm:spPr/>
      <dgm:t>
        <a:bodyPr/>
        <a:lstStyle/>
        <a:p>
          <a:r>
            <a:rPr lang="en-US" dirty="0"/>
            <a:t>Transportation</a:t>
          </a:r>
        </a:p>
      </dgm:t>
    </dgm:pt>
    <dgm:pt modelId="{8AD50DF6-1355-4AEF-862B-E000F920531D}" type="parTrans" cxnId="{3F3B6FD8-6BAA-4E02-98AA-AF665C9AE2C4}">
      <dgm:prSet/>
      <dgm:spPr/>
      <dgm:t>
        <a:bodyPr/>
        <a:lstStyle/>
        <a:p>
          <a:endParaRPr lang="en-US"/>
        </a:p>
      </dgm:t>
    </dgm:pt>
    <dgm:pt modelId="{54EB9C2B-DD53-4E7B-A070-B84548FD8D21}" type="sibTrans" cxnId="{3F3B6FD8-6BAA-4E02-98AA-AF665C9AE2C4}">
      <dgm:prSet/>
      <dgm:spPr/>
      <dgm:t>
        <a:bodyPr/>
        <a:lstStyle/>
        <a:p>
          <a:endParaRPr lang="en-US"/>
        </a:p>
      </dgm:t>
    </dgm:pt>
    <dgm:pt modelId="{6A4A101D-3C8A-4ABE-B11E-44EEBE5D4437}">
      <dgm:prSet phldr="0"/>
      <dgm:spPr/>
      <dgm:t>
        <a:bodyPr/>
        <a:lstStyle/>
        <a:p>
          <a:r>
            <a:rPr lang="en-US" dirty="0"/>
            <a:t>Investment</a:t>
          </a:r>
        </a:p>
      </dgm:t>
    </dgm:pt>
    <dgm:pt modelId="{DE5755E7-2A23-4203-A0BE-B4000CFCCBB4}" type="parTrans" cxnId="{B04A86E4-D085-4694-B8C8-24E5694872D8}">
      <dgm:prSet/>
      <dgm:spPr/>
      <dgm:t>
        <a:bodyPr/>
        <a:lstStyle/>
        <a:p>
          <a:endParaRPr lang="en-US"/>
        </a:p>
      </dgm:t>
    </dgm:pt>
    <dgm:pt modelId="{5F56EEAC-EB43-45C6-A391-2F9EE78C0F2A}" type="sibTrans" cxnId="{B04A86E4-D085-4694-B8C8-24E5694872D8}">
      <dgm:prSet/>
      <dgm:spPr/>
      <dgm:t>
        <a:bodyPr/>
        <a:lstStyle/>
        <a:p>
          <a:endParaRPr lang="en-US"/>
        </a:p>
      </dgm:t>
    </dgm:pt>
    <dgm:pt modelId="{2A9D83EF-CDC9-4782-B945-5CC1A4811F87}">
      <dgm:prSet phldr="0"/>
      <dgm:spPr/>
      <dgm:t>
        <a:bodyPr/>
        <a:lstStyle/>
        <a:p>
          <a:r>
            <a:rPr lang="en-US" dirty="0"/>
            <a:t>Capital Goods</a:t>
          </a:r>
        </a:p>
      </dgm:t>
    </dgm:pt>
    <dgm:pt modelId="{8968625A-4CF9-4AE0-BB8D-63C7E054C830}" type="parTrans" cxnId="{00E8AFF2-FD80-4528-9795-E4A9601C3A97}">
      <dgm:prSet/>
      <dgm:spPr/>
      <dgm:t>
        <a:bodyPr/>
        <a:lstStyle/>
        <a:p>
          <a:endParaRPr lang="en-US"/>
        </a:p>
      </dgm:t>
    </dgm:pt>
    <dgm:pt modelId="{C64C5301-B3D6-4812-8471-C8CC3EBA3B14}" type="sibTrans" cxnId="{00E8AFF2-FD80-4528-9795-E4A9601C3A97}">
      <dgm:prSet/>
      <dgm:spPr/>
      <dgm:t>
        <a:bodyPr/>
        <a:lstStyle/>
        <a:p>
          <a:endParaRPr lang="en-US"/>
        </a:p>
      </dgm:t>
    </dgm:pt>
    <dgm:pt modelId="{391C051D-CDF1-4AD8-A496-CF2B21A98293}">
      <dgm:prSet phldr="0"/>
      <dgm:spPr/>
      <dgm:t>
        <a:bodyPr/>
        <a:lstStyle/>
        <a:p>
          <a:r>
            <a:rPr lang="en-US" dirty="0"/>
            <a:t>Sum:2.642</a:t>
          </a:r>
        </a:p>
      </dgm:t>
    </dgm:pt>
    <dgm:pt modelId="{1D677936-24C9-4203-BC2B-C7D0318E779A}" type="parTrans" cxnId="{2AD172E9-E547-4C29-9003-10F2BBAFD7AF}">
      <dgm:prSet/>
      <dgm:spPr/>
      <dgm:t>
        <a:bodyPr/>
        <a:lstStyle/>
        <a:p>
          <a:endParaRPr lang="en-US"/>
        </a:p>
      </dgm:t>
    </dgm:pt>
    <dgm:pt modelId="{29F3D719-074A-4726-ABB9-493470834B30}" type="sibTrans" cxnId="{2AD172E9-E547-4C29-9003-10F2BBAFD7AF}">
      <dgm:prSet/>
      <dgm:spPr/>
      <dgm:t>
        <a:bodyPr/>
        <a:lstStyle/>
        <a:p>
          <a:endParaRPr lang="en-US"/>
        </a:p>
      </dgm:t>
    </dgm:pt>
    <dgm:pt modelId="{6C2BF109-9E9B-43A7-91B9-59350F66C430}">
      <dgm:prSet phldr="0"/>
      <dgm:spPr/>
      <dgm:t>
        <a:bodyPr/>
        <a:lstStyle/>
        <a:p>
          <a:r>
            <a:rPr lang="en-US" dirty="0"/>
            <a:t>Tgt: 5.803</a:t>
          </a:r>
        </a:p>
      </dgm:t>
    </dgm:pt>
    <dgm:pt modelId="{D776AAC8-C2B7-4F7D-B257-E493A94B0A22}" type="parTrans" cxnId="{1EBAE8AB-ABF5-4C7D-BAC0-797C058778C3}">
      <dgm:prSet/>
      <dgm:spPr/>
      <dgm:t>
        <a:bodyPr/>
        <a:lstStyle/>
        <a:p>
          <a:endParaRPr lang="en-US"/>
        </a:p>
      </dgm:t>
    </dgm:pt>
    <dgm:pt modelId="{34AB6EA8-29EC-4A1C-8CB1-0C0A3FE4AE9C}" type="sibTrans" cxnId="{1EBAE8AB-ABF5-4C7D-BAC0-797C058778C3}">
      <dgm:prSet/>
      <dgm:spPr/>
      <dgm:t>
        <a:bodyPr/>
        <a:lstStyle/>
        <a:p>
          <a:endParaRPr lang="en-US"/>
        </a:p>
      </dgm:t>
    </dgm:pt>
    <dgm:pt modelId="{E4FF1518-76C6-4ACB-B3AF-E4CE7CC4BD42}">
      <dgm:prSet phldr="0"/>
      <dgm:spPr/>
      <dgm:t>
        <a:bodyPr/>
        <a:lstStyle/>
        <a:p>
          <a:r>
            <a:rPr lang="en-US" dirty="0"/>
            <a:t>Diff: -3.161</a:t>
          </a:r>
        </a:p>
      </dgm:t>
    </dgm:pt>
    <dgm:pt modelId="{EB9817C2-9ED1-4D67-8193-BAC5EB975AE4}" type="parTrans" cxnId="{8CC22EAA-6AF8-4817-98A5-00A35416E08A}">
      <dgm:prSet/>
      <dgm:spPr/>
      <dgm:t>
        <a:bodyPr/>
        <a:lstStyle/>
        <a:p>
          <a:endParaRPr lang="en-US"/>
        </a:p>
      </dgm:t>
    </dgm:pt>
    <dgm:pt modelId="{A433D346-5A39-4CF3-BA3F-50E52078BE06}" type="sibTrans" cxnId="{8CC22EAA-6AF8-4817-98A5-00A35416E08A}">
      <dgm:prSet/>
      <dgm:spPr/>
      <dgm:t>
        <a:bodyPr/>
        <a:lstStyle/>
        <a:p>
          <a:endParaRPr lang="en-US"/>
        </a:p>
      </dgm:t>
    </dgm:pt>
    <dgm:pt modelId="{FCC68B0A-BAB6-48A7-907C-38FDEAF80846}">
      <dgm:prSet phldr="0"/>
      <dgm:spPr/>
      <dgm:t>
        <a:bodyPr/>
        <a:lstStyle/>
        <a:p>
          <a:r>
            <a:rPr lang="en-US" dirty="0"/>
            <a:t>Sq:9.992</a:t>
          </a:r>
        </a:p>
      </dgm:t>
    </dgm:pt>
    <dgm:pt modelId="{7A88D901-9831-4B01-B12B-9C1251B61E58}" type="parTrans" cxnId="{E306A49C-22CC-4DB1-8559-3055C5CBEED5}">
      <dgm:prSet/>
      <dgm:spPr/>
      <dgm:t>
        <a:bodyPr/>
        <a:lstStyle/>
        <a:p>
          <a:endParaRPr lang="en-US"/>
        </a:p>
      </dgm:t>
    </dgm:pt>
    <dgm:pt modelId="{B23D4E5C-4123-4980-9F67-C4D7567C8198}" type="sibTrans" cxnId="{E306A49C-22CC-4DB1-8559-3055C5CBEED5}">
      <dgm:prSet/>
      <dgm:spPr/>
      <dgm:t>
        <a:bodyPr/>
        <a:lstStyle/>
        <a:p>
          <a:endParaRPr lang="en-US"/>
        </a:p>
      </dgm:t>
    </dgm:pt>
    <dgm:pt modelId="{C6FC90ED-A809-4DBE-A6E5-51466D39D68B}">
      <dgm:prSet phldr="0"/>
      <dgm:spPr/>
      <dgm:t>
        <a:bodyPr/>
        <a:lstStyle/>
        <a:p>
          <a:r>
            <a:rPr lang="en-US" dirty="0"/>
            <a:t>Tgt:5.179</a:t>
          </a:r>
        </a:p>
      </dgm:t>
    </dgm:pt>
    <dgm:pt modelId="{3C394C87-5F0D-44FA-9098-F066EE571ECF}" type="parTrans" cxnId="{DC0D6D93-8410-4BC0-AE92-E1D80EE616D5}">
      <dgm:prSet/>
      <dgm:spPr/>
      <dgm:t>
        <a:bodyPr/>
        <a:lstStyle/>
        <a:p>
          <a:endParaRPr lang="en-US"/>
        </a:p>
      </dgm:t>
    </dgm:pt>
    <dgm:pt modelId="{E7280DFE-2341-413D-BF36-0DE89E8ADAA5}" type="sibTrans" cxnId="{DC0D6D93-8410-4BC0-AE92-E1D80EE616D5}">
      <dgm:prSet/>
      <dgm:spPr/>
      <dgm:t>
        <a:bodyPr/>
        <a:lstStyle/>
        <a:p>
          <a:endParaRPr lang="en-US"/>
        </a:p>
      </dgm:t>
    </dgm:pt>
    <dgm:pt modelId="{2F3D6A43-5F14-459A-969F-DA096020F9F9}">
      <dgm:prSet phldr="0"/>
      <dgm:spPr/>
      <dgm:t>
        <a:bodyPr/>
        <a:lstStyle/>
        <a:p>
          <a:r>
            <a:rPr lang="en-US" dirty="0"/>
            <a:t>Sum:3.531</a:t>
          </a:r>
        </a:p>
      </dgm:t>
    </dgm:pt>
    <dgm:pt modelId="{561C1020-5037-4217-B122-2BA854445BD5}" type="parTrans" cxnId="{B9E9AD94-600B-4727-8962-2A1AD9A63C3E}">
      <dgm:prSet/>
      <dgm:spPr/>
      <dgm:t>
        <a:bodyPr/>
        <a:lstStyle/>
        <a:p>
          <a:endParaRPr lang="en-US"/>
        </a:p>
      </dgm:t>
    </dgm:pt>
    <dgm:pt modelId="{77508C7F-3893-4C63-BB63-7EF3AED24DCD}" type="sibTrans" cxnId="{B9E9AD94-600B-4727-8962-2A1AD9A63C3E}">
      <dgm:prSet/>
      <dgm:spPr/>
      <dgm:t>
        <a:bodyPr/>
        <a:lstStyle/>
        <a:p>
          <a:endParaRPr lang="en-US"/>
        </a:p>
      </dgm:t>
    </dgm:pt>
    <dgm:pt modelId="{72A40653-FDBF-48D7-89F3-AFBED9ED0CC7}">
      <dgm:prSet phldr="0"/>
      <dgm:spPr/>
      <dgm:t>
        <a:bodyPr/>
        <a:lstStyle/>
        <a:p>
          <a:r>
            <a:rPr lang="en-US" dirty="0"/>
            <a:t>Diff:-1.648</a:t>
          </a:r>
        </a:p>
      </dgm:t>
    </dgm:pt>
    <dgm:pt modelId="{4BCCCA1C-06B9-4931-A302-AB8083CEE257}" type="parTrans" cxnId="{F1CD41D3-9DA3-4196-88E5-11740E5B877B}">
      <dgm:prSet/>
      <dgm:spPr/>
      <dgm:t>
        <a:bodyPr/>
        <a:lstStyle/>
        <a:p>
          <a:endParaRPr lang="en-US"/>
        </a:p>
      </dgm:t>
    </dgm:pt>
    <dgm:pt modelId="{75478901-FDA7-42A0-A722-6F273A025CC7}" type="sibTrans" cxnId="{F1CD41D3-9DA3-4196-88E5-11740E5B877B}">
      <dgm:prSet/>
      <dgm:spPr/>
      <dgm:t>
        <a:bodyPr/>
        <a:lstStyle/>
        <a:p>
          <a:endParaRPr lang="en-US"/>
        </a:p>
      </dgm:t>
    </dgm:pt>
    <dgm:pt modelId="{0DFC3B44-167E-49F8-A1B0-2A757634425B}">
      <dgm:prSet phldr="0"/>
      <dgm:spPr/>
      <dgm:t>
        <a:bodyPr/>
        <a:lstStyle/>
        <a:p>
          <a:r>
            <a:rPr lang="en-US" dirty="0"/>
            <a:t>Sq:2.716</a:t>
          </a:r>
        </a:p>
      </dgm:t>
    </dgm:pt>
    <dgm:pt modelId="{05F18BA8-A82D-4AF7-B175-BB717EC1355F}" type="parTrans" cxnId="{FA8D6E79-719B-4DAD-B657-E28557494F5A}">
      <dgm:prSet/>
      <dgm:spPr/>
      <dgm:t>
        <a:bodyPr/>
        <a:lstStyle/>
        <a:p>
          <a:endParaRPr lang="en-US"/>
        </a:p>
      </dgm:t>
    </dgm:pt>
    <dgm:pt modelId="{C7760B5F-6AC9-49F7-93D1-6896C4FC2C26}" type="sibTrans" cxnId="{FA8D6E79-719B-4DAD-B657-E28557494F5A}">
      <dgm:prSet/>
      <dgm:spPr/>
      <dgm:t>
        <a:bodyPr/>
        <a:lstStyle/>
        <a:p>
          <a:endParaRPr lang="en-US"/>
        </a:p>
      </dgm:t>
    </dgm:pt>
    <dgm:pt modelId="{6CC7ECDB-B056-4539-AEDA-754E37F72638}">
      <dgm:prSet phldr="0"/>
      <dgm:spPr/>
      <dgm:t>
        <a:bodyPr/>
        <a:lstStyle/>
        <a:p>
          <a:r>
            <a:rPr lang="en-US" dirty="0"/>
            <a:t>Sum:2.698</a:t>
          </a:r>
        </a:p>
      </dgm:t>
    </dgm:pt>
    <dgm:pt modelId="{7539E51D-CC71-4649-A660-1A6D66BE5586}" type="parTrans" cxnId="{A3185A17-6128-4DD5-9AD7-90BA21FAE9A1}">
      <dgm:prSet/>
      <dgm:spPr/>
      <dgm:t>
        <a:bodyPr/>
        <a:lstStyle/>
        <a:p>
          <a:endParaRPr lang="en-US"/>
        </a:p>
      </dgm:t>
    </dgm:pt>
    <dgm:pt modelId="{201F917E-06F5-47C7-8942-DBF7B2CB0E76}" type="sibTrans" cxnId="{A3185A17-6128-4DD5-9AD7-90BA21FAE9A1}">
      <dgm:prSet/>
      <dgm:spPr/>
      <dgm:t>
        <a:bodyPr/>
        <a:lstStyle/>
        <a:p>
          <a:endParaRPr lang="en-US"/>
        </a:p>
      </dgm:t>
    </dgm:pt>
    <dgm:pt modelId="{879EDBED-68EA-4584-BACE-21A666F4DAA9}">
      <dgm:prSet phldr="0"/>
      <dgm:spPr/>
      <dgm:t>
        <a:bodyPr/>
        <a:lstStyle/>
        <a:p>
          <a:r>
            <a:rPr lang="en-US" dirty="0"/>
            <a:t>Tgt: 1.285</a:t>
          </a:r>
        </a:p>
      </dgm:t>
    </dgm:pt>
    <dgm:pt modelId="{4E72C4FA-485F-4D47-A69E-75A4AD7764DD}" type="parTrans" cxnId="{18366149-356E-4CF2-AA9F-073E3C6BB60D}">
      <dgm:prSet/>
      <dgm:spPr/>
      <dgm:t>
        <a:bodyPr/>
        <a:lstStyle/>
        <a:p>
          <a:endParaRPr lang="en-US"/>
        </a:p>
      </dgm:t>
    </dgm:pt>
    <dgm:pt modelId="{E22FACC9-FA7E-43A3-A447-A52B9EBFE987}" type="sibTrans" cxnId="{18366149-356E-4CF2-AA9F-073E3C6BB60D}">
      <dgm:prSet/>
      <dgm:spPr/>
      <dgm:t>
        <a:bodyPr/>
        <a:lstStyle/>
        <a:p>
          <a:endParaRPr lang="en-US"/>
        </a:p>
      </dgm:t>
    </dgm:pt>
    <dgm:pt modelId="{8777506E-2851-41E2-8BB7-D82C74AFC1B6}">
      <dgm:prSet phldr="0"/>
      <dgm:spPr/>
      <dgm:t>
        <a:bodyPr/>
        <a:lstStyle/>
        <a:p>
          <a:r>
            <a:rPr lang="en-US" dirty="0"/>
            <a:t>Diff: 1.413</a:t>
          </a:r>
        </a:p>
      </dgm:t>
    </dgm:pt>
    <dgm:pt modelId="{C7FF1154-2E83-47EE-B200-2F2D2DA0BEBA}" type="parTrans" cxnId="{8E9291E7-39DF-456A-A57A-E5D9BA6C36AB}">
      <dgm:prSet/>
      <dgm:spPr/>
      <dgm:t>
        <a:bodyPr/>
        <a:lstStyle/>
        <a:p>
          <a:endParaRPr lang="en-US"/>
        </a:p>
      </dgm:t>
    </dgm:pt>
    <dgm:pt modelId="{0317099D-3307-425C-9719-4F363FEA8D8E}" type="sibTrans" cxnId="{8E9291E7-39DF-456A-A57A-E5D9BA6C36AB}">
      <dgm:prSet/>
      <dgm:spPr/>
      <dgm:t>
        <a:bodyPr/>
        <a:lstStyle/>
        <a:p>
          <a:endParaRPr lang="en-US"/>
        </a:p>
      </dgm:t>
    </dgm:pt>
    <dgm:pt modelId="{3D72C2EB-6C9E-4EE7-89C6-344AB2E28B49}">
      <dgm:prSet phldr="0"/>
      <dgm:spPr/>
      <dgm:t>
        <a:bodyPr/>
        <a:lstStyle/>
        <a:p>
          <a:r>
            <a:rPr lang="en-US" dirty="0"/>
            <a:t>Sq: 1.997</a:t>
          </a:r>
        </a:p>
      </dgm:t>
    </dgm:pt>
    <dgm:pt modelId="{F31A80F7-4B14-4FD2-8C19-CD66832CA0E8}" type="parTrans" cxnId="{210C6A3D-6536-436D-8870-9739263463FC}">
      <dgm:prSet/>
      <dgm:spPr/>
      <dgm:t>
        <a:bodyPr/>
        <a:lstStyle/>
        <a:p>
          <a:endParaRPr lang="en-US"/>
        </a:p>
      </dgm:t>
    </dgm:pt>
    <dgm:pt modelId="{E51CAC7C-613B-4710-B901-BF535501495E}" type="sibTrans" cxnId="{210C6A3D-6536-436D-8870-9739263463FC}">
      <dgm:prSet/>
      <dgm:spPr/>
      <dgm:t>
        <a:bodyPr/>
        <a:lstStyle/>
        <a:p>
          <a:endParaRPr lang="en-US"/>
        </a:p>
      </dgm:t>
    </dgm:pt>
    <dgm:pt modelId="{181EFF20-FA27-4607-9382-80FCDE484CAD}" type="pres">
      <dgm:prSet presAssocID="{AD12728A-B9DB-4A3A-A368-C6E104D72C92}" presName="root" presStyleCnt="0">
        <dgm:presLayoutVars>
          <dgm:chMax/>
          <dgm:chPref/>
          <dgm:animLvl val="lvl"/>
        </dgm:presLayoutVars>
      </dgm:prSet>
      <dgm:spPr/>
    </dgm:pt>
    <dgm:pt modelId="{A261B120-C541-4011-8681-F683AC5F6672}" type="pres">
      <dgm:prSet presAssocID="{AD12728A-B9DB-4A3A-A368-C6E104D72C92}"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gm:spPr>
    </dgm:pt>
    <dgm:pt modelId="{DDBD01B2-324E-4A90-8E7F-EBE265B378A0}" type="pres">
      <dgm:prSet presAssocID="{AD12728A-B9DB-4A3A-A368-C6E104D72C92}" presName="nodes" presStyleCnt="0">
        <dgm:presLayoutVars>
          <dgm:chMax/>
          <dgm:chPref/>
          <dgm:animLvl val="lvl"/>
        </dgm:presLayoutVars>
      </dgm:prSet>
      <dgm:spPr/>
    </dgm:pt>
    <dgm:pt modelId="{BA96C294-A04B-4592-84C5-DBEFB8989C83}" type="pres">
      <dgm:prSet presAssocID="{99AE154B-5B5D-443A-8BF2-478EA7CEE074}" presName="composite" presStyleCnt="0"/>
      <dgm:spPr/>
    </dgm:pt>
    <dgm:pt modelId="{CF90AA22-6156-4FAC-9420-32AF7C8F7729}" type="pres">
      <dgm:prSet presAssocID="{99AE154B-5B5D-443A-8BF2-478EA7CEE07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6033885-CB44-4B39-8CD2-979A86923A55}" type="pres">
      <dgm:prSet presAssocID="{99AE154B-5B5D-443A-8BF2-478EA7CEE074}" presName="DropPinPlaceHolder" presStyleCnt="0"/>
      <dgm:spPr/>
    </dgm:pt>
    <dgm:pt modelId="{76DCF668-47BC-466F-B6B9-A09821640A99}" type="pres">
      <dgm:prSet presAssocID="{99AE154B-5B5D-443A-8BF2-478EA7CEE074}" presName="DropPin" presStyleLbl="alignNode1" presStyleIdx="0" presStyleCnt="3"/>
      <dgm:spPr/>
    </dgm:pt>
    <dgm:pt modelId="{665B9458-0233-47AF-A326-9B3BAB13CA14}" type="pres">
      <dgm:prSet presAssocID="{99AE154B-5B5D-443A-8BF2-478EA7CEE074}"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800564B2-B9C5-404F-A0D8-DB1C922444EC}" type="pres">
      <dgm:prSet presAssocID="{99AE154B-5B5D-443A-8BF2-478EA7CEE074}" presName="L2TextContainer" presStyleLbl="revTx" presStyleIdx="0" presStyleCnt="6">
        <dgm:presLayoutVars>
          <dgm:bulletEnabled val="1"/>
        </dgm:presLayoutVars>
      </dgm:prSet>
      <dgm:spPr/>
    </dgm:pt>
    <dgm:pt modelId="{DF34879B-442A-40D5-AB3B-BAC658C00171}" type="pres">
      <dgm:prSet presAssocID="{99AE154B-5B5D-443A-8BF2-478EA7CEE074}" presName="L1TextContainer" presStyleLbl="revTx" presStyleIdx="1" presStyleCnt="6">
        <dgm:presLayoutVars>
          <dgm:chMax val="1"/>
          <dgm:chPref val="1"/>
          <dgm:bulletEnabled val="1"/>
        </dgm:presLayoutVars>
      </dgm:prSet>
      <dgm:spPr/>
    </dgm:pt>
    <dgm:pt modelId="{72460064-844B-4711-AF04-0228E34EE5A7}" type="pres">
      <dgm:prSet presAssocID="{99AE154B-5B5D-443A-8BF2-478EA7CEE074}"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62D97836-65BA-47C8-AC9F-E375E9CD34D9}" type="pres">
      <dgm:prSet presAssocID="{99AE154B-5B5D-443A-8BF2-478EA7CEE074}" presName="EmptyPlaceHolder" presStyleCnt="0"/>
      <dgm:spPr/>
    </dgm:pt>
    <dgm:pt modelId="{EA42BFEE-F9C5-45EF-9929-83BB647E142E}" type="pres">
      <dgm:prSet presAssocID="{9C9A7993-6B3D-46E7-8EA5-E5A44D9E9ABD}" presName="spaceBetweenRectangles" presStyleCnt="0"/>
      <dgm:spPr/>
    </dgm:pt>
    <dgm:pt modelId="{10C679F7-19E4-4CB9-9748-1B217A4A9BF7}" type="pres">
      <dgm:prSet presAssocID="{66D8C290-D8C3-416B-AE70-1263DAE20196}" presName="composite" presStyleCnt="0"/>
      <dgm:spPr/>
    </dgm:pt>
    <dgm:pt modelId="{4F7622D2-A7DC-4EB1-BBF1-A88A07D875DE}" type="pres">
      <dgm:prSet presAssocID="{66D8C290-D8C3-416B-AE70-1263DAE20196}"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ED4EED6-B51F-4141-B514-3F65E051EC08}" type="pres">
      <dgm:prSet presAssocID="{66D8C290-D8C3-416B-AE70-1263DAE20196}" presName="DropPinPlaceHolder" presStyleCnt="0"/>
      <dgm:spPr/>
    </dgm:pt>
    <dgm:pt modelId="{1ADB8F60-8F07-4D07-8DB5-7A20394E8CE4}" type="pres">
      <dgm:prSet presAssocID="{66D8C290-D8C3-416B-AE70-1263DAE20196}" presName="DropPin" presStyleLbl="alignNode1" presStyleIdx="1" presStyleCnt="3"/>
      <dgm:spPr/>
    </dgm:pt>
    <dgm:pt modelId="{F2999E0D-C276-4DA2-8569-7637600154A9}" type="pres">
      <dgm:prSet presAssocID="{66D8C290-D8C3-416B-AE70-1263DAE20196}"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990567F1-64FB-4C2E-ADA4-9A934A7AD45B}" type="pres">
      <dgm:prSet presAssocID="{66D8C290-D8C3-416B-AE70-1263DAE20196}" presName="L2TextContainer" presStyleLbl="revTx" presStyleIdx="2" presStyleCnt="6">
        <dgm:presLayoutVars>
          <dgm:bulletEnabled val="1"/>
        </dgm:presLayoutVars>
      </dgm:prSet>
      <dgm:spPr/>
    </dgm:pt>
    <dgm:pt modelId="{44FF1920-0FDC-43DE-B07E-382EEECB13E2}" type="pres">
      <dgm:prSet presAssocID="{66D8C290-D8C3-416B-AE70-1263DAE20196}" presName="L1TextContainer" presStyleLbl="revTx" presStyleIdx="3" presStyleCnt="6">
        <dgm:presLayoutVars>
          <dgm:chMax val="1"/>
          <dgm:chPref val="1"/>
          <dgm:bulletEnabled val="1"/>
        </dgm:presLayoutVars>
      </dgm:prSet>
      <dgm:spPr/>
    </dgm:pt>
    <dgm:pt modelId="{A8697D28-5B51-44F0-9655-4B8CCBF46407}" type="pres">
      <dgm:prSet presAssocID="{66D8C290-D8C3-416B-AE70-1263DAE20196}"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05997AE1-615D-4F72-9078-53632BD3501A}" type="pres">
      <dgm:prSet presAssocID="{66D8C290-D8C3-416B-AE70-1263DAE20196}" presName="EmptyPlaceHolder" presStyleCnt="0"/>
      <dgm:spPr/>
    </dgm:pt>
    <dgm:pt modelId="{2BF80D76-D001-4ED5-A883-118F04145F57}" type="pres">
      <dgm:prSet presAssocID="{4DDAFCF4-A241-4922-8699-F4C793281A89}" presName="spaceBetweenRectangles" presStyleCnt="0"/>
      <dgm:spPr/>
    </dgm:pt>
    <dgm:pt modelId="{4E0650F9-8746-425F-8095-E4D791317554}" type="pres">
      <dgm:prSet presAssocID="{9ECBA70F-6795-4578-9F22-2B6284A7724F}" presName="composite" presStyleCnt="0"/>
      <dgm:spPr/>
    </dgm:pt>
    <dgm:pt modelId="{015A7B13-5447-453D-B5D6-B65BE6BE5EB3}" type="pres">
      <dgm:prSet presAssocID="{9ECBA70F-6795-4578-9F22-2B6284A7724F}"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A1E7A2D-7948-4EAD-9874-6C18E0ECA3A1}" type="pres">
      <dgm:prSet presAssocID="{9ECBA70F-6795-4578-9F22-2B6284A7724F}" presName="DropPinPlaceHolder" presStyleCnt="0"/>
      <dgm:spPr/>
    </dgm:pt>
    <dgm:pt modelId="{551DDED3-7B04-4D7D-8D8F-105BABE6C5B8}" type="pres">
      <dgm:prSet presAssocID="{9ECBA70F-6795-4578-9F22-2B6284A7724F}" presName="DropPin" presStyleLbl="alignNode1" presStyleIdx="2" presStyleCnt="3"/>
      <dgm:spPr/>
    </dgm:pt>
    <dgm:pt modelId="{9E25C2E7-9E1E-4DB4-B423-EAB654C80A4F}" type="pres">
      <dgm:prSet presAssocID="{9ECBA70F-6795-4578-9F22-2B6284A7724F}"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5281CF25-CAC7-429F-8E8A-A65D0D75BFDA}" type="pres">
      <dgm:prSet presAssocID="{9ECBA70F-6795-4578-9F22-2B6284A7724F}" presName="L2TextContainer" presStyleLbl="revTx" presStyleIdx="4" presStyleCnt="6">
        <dgm:presLayoutVars>
          <dgm:bulletEnabled val="1"/>
        </dgm:presLayoutVars>
      </dgm:prSet>
      <dgm:spPr/>
    </dgm:pt>
    <dgm:pt modelId="{0965BF1C-91FF-4208-8B47-F45D9971F747}" type="pres">
      <dgm:prSet presAssocID="{9ECBA70F-6795-4578-9F22-2B6284A7724F}" presName="L1TextContainer" presStyleLbl="revTx" presStyleIdx="5" presStyleCnt="6">
        <dgm:presLayoutVars>
          <dgm:chMax val="1"/>
          <dgm:chPref val="1"/>
          <dgm:bulletEnabled val="1"/>
        </dgm:presLayoutVars>
      </dgm:prSet>
      <dgm:spPr/>
    </dgm:pt>
    <dgm:pt modelId="{A781E101-BBC6-496D-A7E9-A618ECFE91D5}" type="pres">
      <dgm:prSet presAssocID="{9ECBA70F-6795-4578-9F22-2B6284A7724F}"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8649AECF-4B19-40C9-8EEC-6F03584EEFDD}" type="pres">
      <dgm:prSet presAssocID="{9ECBA70F-6795-4578-9F22-2B6284A7724F}" presName="EmptyPlaceHolder" presStyleCnt="0"/>
      <dgm:spPr/>
    </dgm:pt>
  </dgm:ptLst>
  <dgm:cxnLst>
    <dgm:cxn modelId="{216FEA11-A000-484D-8461-124FF659A62C}" type="presOf" srcId="{2F6884C0-74A7-4DF3-A71D-73487519C06B}" destId="{5281CF25-CAC7-429F-8E8A-A65D0D75BFDA}" srcOrd="0" destOrd="0" presId="urn:microsoft.com/office/officeart/2017/3/layout/DropPinTimeline"/>
    <dgm:cxn modelId="{A3185A17-6128-4DD5-9AD7-90BA21FAE9A1}" srcId="{2F6884C0-74A7-4DF3-A71D-73487519C06B}" destId="{6CC7ECDB-B056-4539-AEDA-754E37F72638}" srcOrd="0" destOrd="0" parTransId="{7539E51D-CC71-4649-A660-1A6D66BE5586}" sibTransId="{201F917E-06F5-47C7-8942-DBF7B2CB0E76}"/>
    <dgm:cxn modelId="{C831FA2C-6FC5-4D47-9487-D231B1270598}" type="presOf" srcId="{8777506E-2851-41E2-8BB7-D82C74AFC1B6}" destId="{5281CF25-CAC7-429F-8E8A-A65D0D75BFDA}" srcOrd="0" destOrd="3" presId="urn:microsoft.com/office/officeart/2017/3/layout/DropPinTimeline"/>
    <dgm:cxn modelId="{6B343232-4F85-44A4-870F-F73748636E95}" type="presOf" srcId="{6C2BF109-9E9B-43A7-91B9-59350F66C430}" destId="{800564B2-B9C5-404F-A0D8-DB1C922444EC}" srcOrd="0" destOrd="2" presId="urn:microsoft.com/office/officeart/2017/3/layout/DropPinTimeline"/>
    <dgm:cxn modelId="{210C6A3D-6536-436D-8870-9739263463FC}" srcId="{2F6884C0-74A7-4DF3-A71D-73487519C06B}" destId="{3D72C2EB-6C9E-4EE7-89C6-344AB2E28B49}" srcOrd="3" destOrd="0" parTransId="{F31A80F7-4B14-4FD2-8C19-CD66832CA0E8}" sibTransId="{E51CAC7C-613B-4710-B901-BF535501495E}"/>
    <dgm:cxn modelId="{531D7F5D-2A2C-4E0A-AE06-F170D90BDEA7}" type="presOf" srcId="{6A4A101D-3C8A-4ABE-B11E-44EEBE5D4437}" destId="{990567F1-64FB-4C2E-ADA4-9A934A7AD45B}" srcOrd="0" destOrd="0" presId="urn:microsoft.com/office/officeart/2017/3/layout/DropPinTimeline"/>
    <dgm:cxn modelId="{D09CAF63-1DF2-4F41-9FC2-6BFBC4BD30A6}" type="presOf" srcId="{AD12728A-B9DB-4A3A-A368-C6E104D72C92}" destId="{181EFF20-FA27-4607-9382-80FCDE484CAD}" srcOrd="0" destOrd="0" presId="urn:microsoft.com/office/officeart/2017/3/layout/DropPinTimeline"/>
    <dgm:cxn modelId="{7F078B65-D70D-4DFE-831F-605ED7693A03}" type="presOf" srcId="{99AE154B-5B5D-443A-8BF2-478EA7CEE074}" destId="{DF34879B-442A-40D5-AB3B-BAC658C00171}" srcOrd="0" destOrd="0" presId="urn:microsoft.com/office/officeart/2017/3/layout/DropPinTimeline"/>
    <dgm:cxn modelId="{18366149-356E-4CF2-AA9F-073E3C6BB60D}" srcId="{2F6884C0-74A7-4DF3-A71D-73487519C06B}" destId="{879EDBED-68EA-4584-BACE-21A666F4DAA9}" srcOrd="1" destOrd="0" parTransId="{4E72C4FA-485F-4D47-A69E-75A4AD7764DD}" sibTransId="{E22FACC9-FA7E-43A3-A447-A52B9EBFE987}"/>
    <dgm:cxn modelId="{4446FF71-3D87-4A86-9EF0-17DAFC123C7A}" srcId="{AD12728A-B9DB-4A3A-A368-C6E104D72C92}" destId="{9ECBA70F-6795-4578-9F22-2B6284A7724F}" srcOrd="2" destOrd="0" parTransId="{682164E6-CB27-4D07-A6DC-D55C49B1DED2}" sibTransId="{5444DB3D-17C9-475F-8B0C-940FBC651733}"/>
    <dgm:cxn modelId="{3B6A6052-B0F3-4D1C-BD37-51172CDA5978}" type="presOf" srcId="{3D72C2EB-6C9E-4EE7-89C6-344AB2E28B49}" destId="{5281CF25-CAC7-429F-8E8A-A65D0D75BFDA}" srcOrd="0" destOrd="4" presId="urn:microsoft.com/office/officeart/2017/3/layout/DropPinTimeline"/>
    <dgm:cxn modelId="{ED676753-CBEC-4DEF-A193-396B1E48EAD2}" type="presOf" srcId="{9ECBA70F-6795-4578-9F22-2B6284A7724F}" destId="{0965BF1C-91FF-4208-8B47-F45D9971F747}" srcOrd="0" destOrd="0" presId="urn:microsoft.com/office/officeart/2017/3/layout/DropPinTimeline"/>
    <dgm:cxn modelId="{6FFFE856-90A6-4CEE-AAF4-6F8DAD4D0AA9}" type="presOf" srcId="{6CC7ECDB-B056-4539-AEDA-754E37F72638}" destId="{5281CF25-CAC7-429F-8E8A-A65D0D75BFDA}" srcOrd="0" destOrd="1" presId="urn:microsoft.com/office/officeart/2017/3/layout/DropPinTimeline"/>
    <dgm:cxn modelId="{FA8D6E79-719B-4DAD-B657-E28557494F5A}" srcId="{6A4A101D-3C8A-4ABE-B11E-44EEBE5D4437}" destId="{0DFC3B44-167E-49F8-A1B0-2A757634425B}" srcOrd="3" destOrd="0" parTransId="{05F18BA8-A82D-4AF7-B175-BB717EC1355F}" sibTransId="{C7760B5F-6AC9-49F7-93D1-6896C4FC2C26}"/>
    <dgm:cxn modelId="{DAAF7879-372B-407D-B567-217479B13EB9}" type="presOf" srcId="{879EDBED-68EA-4584-BACE-21A666F4DAA9}" destId="{5281CF25-CAC7-429F-8E8A-A65D0D75BFDA}" srcOrd="0" destOrd="2" presId="urn:microsoft.com/office/officeart/2017/3/layout/DropPinTimeline"/>
    <dgm:cxn modelId="{20097B79-4C49-4A19-BB8A-EAB0BC5CADDC}" type="presOf" srcId="{2A9D83EF-CDC9-4782-B945-5CC1A4811F87}" destId="{800564B2-B9C5-404F-A0D8-DB1C922444EC}" srcOrd="0" destOrd="0" presId="urn:microsoft.com/office/officeart/2017/3/layout/DropPinTimeline"/>
    <dgm:cxn modelId="{F73B657F-7111-4B5F-9B03-E4D394D7AA1C}" type="presOf" srcId="{391C051D-CDF1-4AD8-A496-CF2B21A98293}" destId="{800564B2-B9C5-404F-A0D8-DB1C922444EC}" srcOrd="0" destOrd="1" presId="urn:microsoft.com/office/officeart/2017/3/layout/DropPinTimeline"/>
    <dgm:cxn modelId="{DC0D6D93-8410-4BC0-AE92-E1D80EE616D5}" srcId="{6A4A101D-3C8A-4ABE-B11E-44EEBE5D4437}" destId="{C6FC90ED-A809-4DBE-A6E5-51466D39D68B}" srcOrd="1" destOrd="0" parTransId="{3C394C87-5F0D-44FA-9098-F066EE571ECF}" sibTransId="{E7280DFE-2341-413D-BF36-0DE89E8ADAA5}"/>
    <dgm:cxn modelId="{B9E9AD94-600B-4727-8962-2A1AD9A63C3E}" srcId="{6A4A101D-3C8A-4ABE-B11E-44EEBE5D4437}" destId="{2F3D6A43-5F14-459A-969F-DA096020F9F9}" srcOrd="0" destOrd="0" parTransId="{561C1020-5037-4217-B122-2BA854445BD5}" sibTransId="{77508C7F-3893-4C63-BB63-7EF3AED24DCD}"/>
    <dgm:cxn modelId="{E306A49C-22CC-4DB1-8559-3055C5CBEED5}" srcId="{2A9D83EF-CDC9-4782-B945-5CC1A4811F87}" destId="{FCC68B0A-BAB6-48A7-907C-38FDEAF80846}" srcOrd="3" destOrd="0" parTransId="{7A88D901-9831-4B01-B12B-9C1251B61E58}" sibTransId="{B23D4E5C-4123-4980-9F67-C4D7567C8198}"/>
    <dgm:cxn modelId="{2968C3A3-42F6-453E-8F91-7A559098D35A}" type="presOf" srcId="{2F3D6A43-5F14-459A-969F-DA096020F9F9}" destId="{990567F1-64FB-4C2E-ADA4-9A934A7AD45B}" srcOrd="0" destOrd="1" presId="urn:microsoft.com/office/officeart/2017/3/layout/DropPinTimeline"/>
    <dgm:cxn modelId="{8CC22EAA-6AF8-4817-98A5-00A35416E08A}" srcId="{2A9D83EF-CDC9-4782-B945-5CC1A4811F87}" destId="{E4FF1518-76C6-4ACB-B3AF-E4CE7CC4BD42}" srcOrd="2" destOrd="0" parTransId="{EB9817C2-9ED1-4D67-8193-BAC5EB975AE4}" sibTransId="{A433D346-5A39-4CF3-BA3F-50E52078BE06}"/>
    <dgm:cxn modelId="{1EBAE8AB-ABF5-4C7D-BAC0-797C058778C3}" srcId="{2A9D83EF-CDC9-4782-B945-5CC1A4811F87}" destId="{6C2BF109-9E9B-43A7-91B9-59350F66C430}" srcOrd="1" destOrd="0" parTransId="{D776AAC8-C2B7-4F7D-B257-E493A94B0A22}" sibTransId="{34AB6EA8-29EC-4A1C-8CB1-0C0A3FE4AE9C}"/>
    <dgm:cxn modelId="{46B6D1AC-FCE2-4F2A-A50E-541CE121F001}" srcId="{AD12728A-B9DB-4A3A-A368-C6E104D72C92}" destId="{66D8C290-D8C3-416B-AE70-1263DAE20196}" srcOrd="1" destOrd="0" parTransId="{E4BB78A4-05B4-4BE2-BBD1-E1AEBA6125C9}" sibTransId="{4DDAFCF4-A241-4922-8699-F4C793281A89}"/>
    <dgm:cxn modelId="{AD13AFAE-3E64-4063-817D-EE14FF90002E}" type="presOf" srcId="{FCC68B0A-BAB6-48A7-907C-38FDEAF80846}" destId="{800564B2-B9C5-404F-A0D8-DB1C922444EC}" srcOrd="0" destOrd="4" presId="urn:microsoft.com/office/officeart/2017/3/layout/DropPinTimeline"/>
    <dgm:cxn modelId="{950AB2B2-882E-4A78-A5F0-5C62E661993B}" type="presOf" srcId="{E4FF1518-76C6-4ACB-B3AF-E4CE7CC4BD42}" destId="{800564B2-B9C5-404F-A0D8-DB1C922444EC}" srcOrd="0" destOrd="3" presId="urn:microsoft.com/office/officeart/2017/3/layout/DropPinTimeline"/>
    <dgm:cxn modelId="{B502D9C0-2028-4182-AF44-307997E8EFF0}" type="presOf" srcId="{0DFC3B44-167E-49F8-A1B0-2A757634425B}" destId="{990567F1-64FB-4C2E-ADA4-9A934A7AD45B}" srcOrd="0" destOrd="4" presId="urn:microsoft.com/office/officeart/2017/3/layout/DropPinTimeline"/>
    <dgm:cxn modelId="{6DB402CD-4E18-4493-8790-27978C085492}" type="presOf" srcId="{72A40653-FDBF-48D7-89F3-AFBED9ED0CC7}" destId="{990567F1-64FB-4C2E-ADA4-9A934A7AD45B}" srcOrd="0" destOrd="3" presId="urn:microsoft.com/office/officeart/2017/3/layout/DropPinTimeline"/>
    <dgm:cxn modelId="{154E20D1-F449-4809-A6AE-4BE82083B509}" type="presOf" srcId="{C6FC90ED-A809-4DBE-A6E5-51466D39D68B}" destId="{990567F1-64FB-4C2E-ADA4-9A934A7AD45B}" srcOrd="0" destOrd="2" presId="urn:microsoft.com/office/officeart/2017/3/layout/DropPinTimeline"/>
    <dgm:cxn modelId="{F1CD41D3-9DA3-4196-88E5-11740E5B877B}" srcId="{6A4A101D-3C8A-4ABE-B11E-44EEBE5D4437}" destId="{72A40653-FDBF-48D7-89F3-AFBED9ED0CC7}" srcOrd="2" destOrd="0" parTransId="{4BCCCA1C-06B9-4931-A302-AB8083CEE257}" sibTransId="{75478901-FDA7-42A0-A722-6F273A025CC7}"/>
    <dgm:cxn modelId="{3F3B6FD8-6BAA-4E02-98AA-AF665C9AE2C4}" srcId="{9ECBA70F-6795-4578-9F22-2B6284A7724F}" destId="{2F6884C0-74A7-4DF3-A71D-73487519C06B}" srcOrd="0" destOrd="0" parTransId="{8AD50DF6-1355-4AEF-862B-E000F920531D}" sibTransId="{54EB9C2B-DD53-4E7B-A070-B84548FD8D21}"/>
    <dgm:cxn modelId="{B04A86E4-D085-4694-B8C8-24E5694872D8}" srcId="{66D8C290-D8C3-416B-AE70-1263DAE20196}" destId="{6A4A101D-3C8A-4ABE-B11E-44EEBE5D4437}" srcOrd="0" destOrd="0" parTransId="{DE5755E7-2A23-4203-A0BE-B4000CFCCBB4}" sibTransId="{5F56EEAC-EB43-45C6-A391-2F9EE78C0F2A}"/>
    <dgm:cxn modelId="{8E9291E7-39DF-456A-A57A-E5D9BA6C36AB}" srcId="{2F6884C0-74A7-4DF3-A71D-73487519C06B}" destId="{8777506E-2851-41E2-8BB7-D82C74AFC1B6}" srcOrd="2" destOrd="0" parTransId="{C7FF1154-2E83-47EE-B200-2F2D2DA0BEBA}" sibTransId="{0317099D-3307-425C-9719-4F363FEA8D8E}"/>
    <dgm:cxn modelId="{2AD172E9-E547-4C29-9003-10F2BBAFD7AF}" srcId="{2A9D83EF-CDC9-4782-B945-5CC1A4811F87}" destId="{391C051D-CDF1-4AD8-A496-CF2B21A98293}" srcOrd="0" destOrd="0" parTransId="{1D677936-24C9-4203-BC2B-C7D0318E779A}" sibTransId="{29F3D719-074A-4726-ABB9-493470834B30}"/>
    <dgm:cxn modelId="{A39A04EC-DE63-44F1-91D5-E0961313ABDE}" srcId="{AD12728A-B9DB-4A3A-A368-C6E104D72C92}" destId="{99AE154B-5B5D-443A-8BF2-478EA7CEE074}" srcOrd="0" destOrd="0" parTransId="{043E881D-9844-4E19-B439-839EA9CD8D65}" sibTransId="{9C9A7993-6B3D-46E7-8EA5-E5A44D9E9ABD}"/>
    <dgm:cxn modelId="{00E8AFF2-FD80-4528-9795-E4A9601C3A97}" srcId="{99AE154B-5B5D-443A-8BF2-478EA7CEE074}" destId="{2A9D83EF-CDC9-4782-B945-5CC1A4811F87}" srcOrd="0" destOrd="0" parTransId="{8968625A-4CF9-4AE0-BB8D-63C7E054C830}" sibTransId="{C64C5301-B3D6-4812-8471-C8CC3EBA3B14}"/>
    <dgm:cxn modelId="{AFDDE7F5-9212-48EC-A4C3-948072131D53}" type="presOf" srcId="{66D8C290-D8C3-416B-AE70-1263DAE20196}" destId="{44FF1920-0FDC-43DE-B07E-382EEECB13E2}" srcOrd="0" destOrd="0" presId="urn:microsoft.com/office/officeart/2017/3/layout/DropPinTimeline"/>
    <dgm:cxn modelId="{174D7271-CD5E-4637-80D8-EDD392809FA9}" type="presParOf" srcId="{181EFF20-FA27-4607-9382-80FCDE484CAD}" destId="{A261B120-C541-4011-8681-F683AC5F6672}" srcOrd="0" destOrd="0" presId="urn:microsoft.com/office/officeart/2017/3/layout/DropPinTimeline"/>
    <dgm:cxn modelId="{36F5E3F5-63F6-435D-94B0-68C90F9615E9}" type="presParOf" srcId="{181EFF20-FA27-4607-9382-80FCDE484CAD}" destId="{DDBD01B2-324E-4A90-8E7F-EBE265B378A0}" srcOrd="1" destOrd="0" presId="urn:microsoft.com/office/officeart/2017/3/layout/DropPinTimeline"/>
    <dgm:cxn modelId="{702F384E-48DD-41C7-8C6E-9558B450E873}" type="presParOf" srcId="{DDBD01B2-324E-4A90-8E7F-EBE265B378A0}" destId="{BA96C294-A04B-4592-84C5-DBEFB8989C83}" srcOrd="0" destOrd="0" presId="urn:microsoft.com/office/officeart/2017/3/layout/DropPinTimeline"/>
    <dgm:cxn modelId="{E869527B-2DD2-43CF-947A-574893762B1C}" type="presParOf" srcId="{BA96C294-A04B-4592-84C5-DBEFB8989C83}" destId="{CF90AA22-6156-4FAC-9420-32AF7C8F7729}" srcOrd="0" destOrd="0" presId="urn:microsoft.com/office/officeart/2017/3/layout/DropPinTimeline"/>
    <dgm:cxn modelId="{C8206B16-81E3-4866-AF42-B8D8EF837135}" type="presParOf" srcId="{BA96C294-A04B-4592-84C5-DBEFB8989C83}" destId="{66033885-CB44-4B39-8CD2-979A86923A55}" srcOrd="1" destOrd="0" presId="urn:microsoft.com/office/officeart/2017/3/layout/DropPinTimeline"/>
    <dgm:cxn modelId="{9B2D9894-4B46-47CB-A6E4-D94757F9E4A3}" type="presParOf" srcId="{66033885-CB44-4B39-8CD2-979A86923A55}" destId="{76DCF668-47BC-466F-B6B9-A09821640A99}" srcOrd="0" destOrd="0" presId="urn:microsoft.com/office/officeart/2017/3/layout/DropPinTimeline"/>
    <dgm:cxn modelId="{757B0EC8-22AA-4B99-9A3D-05CC9502FE3E}" type="presParOf" srcId="{66033885-CB44-4B39-8CD2-979A86923A55}" destId="{665B9458-0233-47AF-A326-9B3BAB13CA14}" srcOrd="1" destOrd="0" presId="urn:microsoft.com/office/officeart/2017/3/layout/DropPinTimeline"/>
    <dgm:cxn modelId="{C32DF26D-4134-4EAB-823C-5EFB71737E6C}" type="presParOf" srcId="{BA96C294-A04B-4592-84C5-DBEFB8989C83}" destId="{800564B2-B9C5-404F-A0D8-DB1C922444EC}" srcOrd="2" destOrd="0" presId="urn:microsoft.com/office/officeart/2017/3/layout/DropPinTimeline"/>
    <dgm:cxn modelId="{A6B189B8-5BF3-426E-BFC7-139F3EA985B8}" type="presParOf" srcId="{BA96C294-A04B-4592-84C5-DBEFB8989C83}" destId="{DF34879B-442A-40D5-AB3B-BAC658C00171}" srcOrd="3" destOrd="0" presId="urn:microsoft.com/office/officeart/2017/3/layout/DropPinTimeline"/>
    <dgm:cxn modelId="{CA4D3CD8-A073-44C8-999E-C8C7BB99F5EF}" type="presParOf" srcId="{BA96C294-A04B-4592-84C5-DBEFB8989C83}" destId="{72460064-844B-4711-AF04-0228E34EE5A7}" srcOrd="4" destOrd="0" presId="urn:microsoft.com/office/officeart/2017/3/layout/DropPinTimeline"/>
    <dgm:cxn modelId="{63CF7CEB-24E4-4DA2-84C4-0C82BD79B075}" type="presParOf" srcId="{BA96C294-A04B-4592-84C5-DBEFB8989C83}" destId="{62D97836-65BA-47C8-AC9F-E375E9CD34D9}" srcOrd="5" destOrd="0" presId="urn:microsoft.com/office/officeart/2017/3/layout/DropPinTimeline"/>
    <dgm:cxn modelId="{19B47926-237E-4096-A379-3DDA8902B140}" type="presParOf" srcId="{DDBD01B2-324E-4A90-8E7F-EBE265B378A0}" destId="{EA42BFEE-F9C5-45EF-9929-83BB647E142E}" srcOrd="1" destOrd="0" presId="urn:microsoft.com/office/officeart/2017/3/layout/DropPinTimeline"/>
    <dgm:cxn modelId="{3CC95316-B39A-49E5-8D4B-46FE77EBE389}" type="presParOf" srcId="{DDBD01B2-324E-4A90-8E7F-EBE265B378A0}" destId="{10C679F7-19E4-4CB9-9748-1B217A4A9BF7}" srcOrd="2" destOrd="0" presId="urn:microsoft.com/office/officeart/2017/3/layout/DropPinTimeline"/>
    <dgm:cxn modelId="{FEC09AA4-34F7-47F8-A598-7D7A7B178FFB}" type="presParOf" srcId="{10C679F7-19E4-4CB9-9748-1B217A4A9BF7}" destId="{4F7622D2-A7DC-4EB1-BBF1-A88A07D875DE}" srcOrd="0" destOrd="0" presId="urn:microsoft.com/office/officeart/2017/3/layout/DropPinTimeline"/>
    <dgm:cxn modelId="{ACB0B5FB-7DD0-4AB9-A434-0B96EAD28B26}" type="presParOf" srcId="{10C679F7-19E4-4CB9-9748-1B217A4A9BF7}" destId="{CED4EED6-B51F-4141-B514-3F65E051EC08}" srcOrd="1" destOrd="0" presId="urn:microsoft.com/office/officeart/2017/3/layout/DropPinTimeline"/>
    <dgm:cxn modelId="{AB7D77FB-F8DF-4BE9-9C7C-088F802BBB87}" type="presParOf" srcId="{CED4EED6-B51F-4141-B514-3F65E051EC08}" destId="{1ADB8F60-8F07-4D07-8DB5-7A20394E8CE4}" srcOrd="0" destOrd="0" presId="urn:microsoft.com/office/officeart/2017/3/layout/DropPinTimeline"/>
    <dgm:cxn modelId="{E2E0611D-DB83-4722-81EC-D467237BDBE5}" type="presParOf" srcId="{CED4EED6-B51F-4141-B514-3F65E051EC08}" destId="{F2999E0D-C276-4DA2-8569-7637600154A9}" srcOrd="1" destOrd="0" presId="urn:microsoft.com/office/officeart/2017/3/layout/DropPinTimeline"/>
    <dgm:cxn modelId="{FD451222-D7F2-4F30-B1B4-7FBC2210D3FE}" type="presParOf" srcId="{10C679F7-19E4-4CB9-9748-1B217A4A9BF7}" destId="{990567F1-64FB-4C2E-ADA4-9A934A7AD45B}" srcOrd="2" destOrd="0" presId="urn:microsoft.com/office/officeart/2017/3/layout/DropPinTimeline"/>
    <dgm:cxn modelId="{B97FA264-03E9-4C35-A4E3-7167441161D9}" type="presParOf" srcId="{10C679F7-19E4-4CB9-9748-1B217A4A9BF7}" destId="{44FF1920-0FDC-43DE-B07E-382EEECB13E2}" srcOrd="3" destOrd="0" presId="urn:microsoft.com/office/officeart/2017/3/layout/DropPinTimeline"/>
    <dgm:cxn modelId="{0A1F605B-E027-4F55-88F8-CFD5F368A07C}" type="presParOf" srcId="{10C679F7-19E4-4CB9-9748-1B217A4A9BF7}" destId="{A8697D28-5B51-44F0-9655-4B8CCBF46407}" srcOrd="4" destOrd="0" presId="urn:microsoft.com/office/officeart/2017/3/layout/DropPinTimeline"/>
    <dgm:cxn modelId="{45AA1812-7893-4DB0-8877-819D71BDF5FF}" type="presParOf" srcId="{10C679F7-19E4-4CB9-9748-1B217A4A9BF7}" destId="{05997AE1-615D-4F72-9078-53632BD3501A}" srcOrd="5" destOrd="0" presId="urn:microsoft.com/office/officeart/2017/3/layout/DropPinTimeline"/>
    <dgm:cxn modelId="{32D3A05A-C8D4-46C7-A26D-DD64C57FE86B}" type="presParOf" srcId="{DDBD01B2-324E-4A90-8E7F-EBE265B378A0}" destId="{2BF80D76-D001-4ED5-A883-118F04145F57}" srcOrd="3" destOrd="0" presId="urn:microsoft.com/office/officeart/2017/3/layout/DropPinTimeline"/>
    <dgm:cxn modelId="{7B01E406-C593-4AD6-9FF2-09C482DE3AEE}" type="presParOf" srcId="{DDBD01B2-324E-4A90-8E7F-EBE265B378A0}" destId="{4E0650F9-8746-425F-8095-E4D791317554}" srcOrd="4" destOrd="0" presId="urn:microsoft.com/office/officeart/2017/3/layout/DropPinTimeline"/>
    <dgm:cxn modelId="{04737844-2BA8-4467-902F-D4FEC80AEC4B}" type="presParOf" srcId="{4E0650F9-8746-425F-8095-E4D791317554}" destId="{015A7B13-5447-453D-B5D6-B65BE6BE5EB3}" srcOrd="0" destOrd="0" presId="urn:microsoft.com/office/officeart/2017/3/layout/DropPinTimeline"/>
    <dgm:cxn modelId="{17474895-5F61-489D-AAF8-65F08DD760BB}" type="presParOf" srcId="{4E0650F9-8746-425F-8095-E4D791317554}" destId="{3A1E7A2D-7948-4EAD-9874-6C18E0ECA3A1}" srcOrd="1" destOrd="0" presId="urn:microsoft.com/office/officeart/2017/3/layout/DropPinTimeline"/>
    <dgm:cxn modelId="{6DD12484-F121-4802-8A4E-23C3131E659E}" type="presParOf" srcId="{3A1E7A2D-7948-4EAD-9874-6C18E0ECA3A1}" destId="{551DDED3-7B04-4D7D-8D8F-105BABE6C5B8}" srcOrd="0" destOrd="0" presId="urn:microsoft.com/office/officeart/2017/3/layout/DropPinTimeline"/>
    <dgm:cxn modelId="{12FFEED8-B648-4980-B366-3E8466C597E1}" type="presParOf" srcId="{3A1E7A2D-7948-4EAD-9874-6C18E0ECA3A1}" destId="{9E25C2E7-9E1E-4DB4-B423-EAB654C80A4F}" srcOrd="1" destOrd="0" presId="urn:microsoft.com/office/officeart/2017/3/layout/DropPinTimeline"/>
    <dgm:cxn modelId="{B01DDCDA-1701-40E8-B838-300C924C61E2}" type="presParOf" srcId="{4E0650F9-8746-425F-8095-E4D791317554}" destId="{5281CF25-CAC7-429F-8E8A-A65D0D75BFDA}" srcOrd="2" destOrd="0" presId="urn:microsoft.com/office/officeart/2017/3/layout/DropPinTimeline"/>
    <dgm:cxn modelId="{30DF724E-D827-4A83-9BE3-D080A5C88FA5}" type="presParOf" srcId="{4E0650F9-8746-425F-8095-E4D791317554}" destId="{0965BF1C-91FF-4208-8B47-F45D9971F747}" srcOrd="3" destOrd="0" presId="urn:microsoft.com/office/officeart/2017/3/layout/DropPinTimeline"/>
    <dgm:cxn modelId="{1D32F540-F9FF-45ED-ACF0-0BBC1BB68AE7}" type="presParOf" srcId="{4E0650F9-8746-425F-8095-E4D791317554}" destId="{A781E101-BBC6-496D-A7E9-A618ECFE91D5}" srcOrd="4" destOrd="0" presId="urn:microsoft.com/office/officeart/2017/3/layout/DropPinTimeline"/>
    <dgm:cxn modelId="{3B8AEF45-66F0-40E2-8BAB-83EB14B9918C}" type="presParOf" srcId="{4E0650F9-8746-425F-8095-E4D791317554}" destId="{8649AECF-4B19-40C9-8EEC-6F03584EEFDD}" srcOrd="5" destOrd="0" presId="urn:microsoft.com/office/officeart/2017/3/layout/DropPi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1B120-C541-4011-8681-F683AC5F6672}">
      <dsp:nvSpPr>
        <dsp:cNvPr id="0" name=""/>
        <dsp:cNvSpPr/>
      </dsp:nvSpPr>
      <dsp:spPr>
        <a:xfrm>
          <a:off x="0" y="2126456"/>
          <a:ext cx="518160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6DCF668-47BC-466F-B6B9-A09821640A99}">
      <dsp:nvSpPr>
        <dsp:cNvPr id="0" name=""/>
        <dsp:cNvSpPr/>
      </dsp:nvSpPr>
      <dsp:spPr>
        <a:xfrm rot="8100000">
          <a:off x="69366" y="490122"/>
          <a:ext cx="312640" cy="31264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B9458-0233-47AF-A326-9B3BAB13CA14}">
      <dsp:nvSpPr>
        <dsp:cNvPr id="0" name=""/>
        <dsp:cNvSpPr/>
      </dsp:nvSpPr>
      <dsp:spPr>
        <a:xfrm>
          <a:off x="104097" y="524854"/>
          <a:ext cx="243177" cy="24317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0564B2-B9C5-404F-A0D8-DB1C922444EC}">
      <dsp:nvSpPr>
        <dsp:cNvPr id="0" name=""/>
        <dsp:cNvSpPr/>
      </dsp:nvSpPr>
      <dsp:spPr>
        <a:xfrm>
          <a:off x="446756" y="867594"/>
          <a:ext cx="2154015" cy="125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Capital Goods</a:t>
          </a:r>
        </a:p>
        <a:p>
          <a:pPr marL="57150" lvl="1" indent="-57150" algn="l" defTabSz="488950">
            <a:lnSpc>
              <a:spcPct val="90000"/>
            </a:lnSpc>
            <a:spcBef>
              <a:spcPct val="0"/>
            </a:spcBef>
            <a:spcAft>
              <a:spcPct val="15000"/>
            </a:spcAft>
            <a:buChar char="•"/>
          </a:pPr>
          <a:r>
            <a:rPr lang="en-US" sz="1100" kern="1200" dirty="0"/>
            <a:t>Sum:2.642</a:t>
          </a:r>
        </a:p>
        <a:p>
          <a:pPr marL="57150" lvl="1" indent="-57150" algn="l" defTabSz="488950">
            <a:lnSpc>
              <a:spcPct val="90000"/>
            </a:lnSpc>
            <a:spcBef>
              <a:spcPct val="0"/>
            </a:spcBef>
            <a:spcAft>
              <a:spcPct val="15000"/>
            </a:spcAft>
            <a:buChar char="•"/>
          </a:pPr>
          <a:r>
            <a:rPr lang="en-US" sz="1100" kern="1200" dirty="0"/>
            <a:t>Tgt: 5.803</a:t>
          </a:r>
        </a:p>
        <a:p>
          <a:pPr marL="57150" lvl="1" indent="-57150" algn="l" defTabSz="488950">
            <a:lnSpc>
              <a:spcPct val="90000"/>
            </a:lnSpc>
            <a:spcBef>
              <a:spcPct val="0"/>
            </a:spcBef>
            <a:spcAft>
              <a:spcPct val="15000"/>
            </a:spcAft>
            <a:buChar char="•"/>
          </a:pPr>
          <a:r>
            <a:rPr lang="en-US" sz="1100" kern="1200" dirty="0"/>
            <a:t>Diff: -3.161</a:t>
          </a:r>
        </a:p>
        <a:p>
          <a:pPr marL="57150" lvl="1" indent="-57150" algn="l" defTabSz="488950">
            <a:lnSpc>
              <a:spcPct val="90000"/>
            </a:lnSpc>
            <a:spcBef>
              <a:spcPct val="0"/>
            </a:spcBef>
            <a:spcAft>
              <a:spcPct val="15000"/>
            </a:spcAft>
            <a:buChar char="•"/>
          </a:pPr>
          <a:r>
            <a:rPr lang="en-US" sz="1100" kern="1200" dirty="0"/>
            <a:t>Sq:9.992</a:t>
          </a:r>
        </a:p>
      </dsp:txBody>
      <dsp:txXfrm>
        <a:off x="446756" y="867594"/>
        <a:ext cx="2154015" cy="1258862"/>
      </dsp:txXfrm>
    </dsp:sp>
    <dsp:sp modelId="{DF34879B-442A-40D5-AB3B-BAC658C00171}">
      <dsp:nvSpPr>
        <dsp:cNvPr id="0" name=""/>
        <dsp:cNvSpPr/>
      </dsp:nvSpPr>
      <dsp:spPr>
        <a:xfrm>
          <a:off x="446756" y="425291"/>
          <a:ext cx="2154015" cy="44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Squared Difference</a:t>
          </a:r>
        </a:p>
      </dsp:txBody>
      <dsp:txXfrm>
        <a:off x="446756" y="425291"/>
        <a:ext cx="2154015" cy="442302"/>
      </dsp:txXfrm>
    </dsp:sp>
    <dsp:sp modelId="{72460064-844B-4711-AF04-0228E34EE5A7}">
      <dsp:nvSpPr>
        <dsp:cNvPr id="0" name=""/>
        <dsp:cNvSpPr/>
      </dsp:nvSpPr>
      <dsp:spPr>
        <a:xfrm>
          <a:off x="225686" y="867594"/>
          <a:ext cx="0" cy="125886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F90AA22-6156-4FAC-9420-32AF7C8F7729}">
      <dsp:nvSpPr>
        <dsp:cNvPr id="0" name=""/>
        <dsp:cNvSpPr/>
      </dsp:nvSpPr>
      <dsp:spPr>
        <a:xfrm>
          <a:off x="185975" y="2086649"/>
          <a:ext cx="79585" cy="7961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DB8F60-8F07-4D07-8DB5-7A20394E8CE4}">
      <dsp:nvSpPr>
        <dsp:cNvPr id="0" name=""/>
        <dsp:cNvSpPr/>
      </dsp:nvSpPr>
      <dsp:spPr>
        <a:xfrm rot="18900000">
          <a:off x="1357471" y="3450150"/>
          <a:ext cx="312640" cy="31264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999E0D-C276-4DA2-8569-7637600154A9}">
      <dsp:nvSpPr>
        <dsp:cNvPr id="0" name=""/>
        <dsp:cNvSpPr/>
      </dsp:nvSpPr>
      <dsp:spPr>
        <a:xfrm>
          <a:off x="1392203" y="3484881"/>
          <a:ext cx="243177" cy="24317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90567F1-64FB-4C2E-ADA4-9A934A7AD45B}">
      <dsp:nvSpPr>
        <dsp:cNvPr id="0" name=""/>
        <dsp:cNvSpPr/>
      </dsp:nvSpPr>
      <dsp:spPr>
        <a:xfrm>
          <a:off x="1734862" y="2126456"/>
          <a:ext cx="2154015" cy="125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Investment</a:t>
          </a:r>
        </a:p>
        <a:p>
          <a:pPr marL="57150" lvl="1" indent="-57150" algn="l" defTabSz="488950">
            <a:lnSpc>
              <a:spcPct val="90000"/>
            </a:lnSpc>
            <a:spcBef>
              <a:spcPct val="0"/>
            </a:spcBef>
            <a:spcAft>
              <a:spcPct val="15000"/>
            </a:spcAft>
            <a:buChar char="•"/>
          </a:pPr>
          <a:r>
            <a:rPr lang="en-US" sz="1100" kern="1200" dirty="0"/>
            <a:t>Sum:3.531</a:t>
          </a:r>
        </a:p>
        <a:p>
          <a:pPr marL="57150" lvl="1" indent="-57150" algn="l" defTabSz="488950">
            <a:lnSpc>
              <a:spcPct val="90000"/>
            </a:lnSpc>
            <a:spcBef>
              <a:spcPct val="0"/>
            </a:spcBef>
            <a:spcAft>
              <a:spcPct val="15000"/>
            </a:spcAft>
            <a:buChar char="•"/>
          </a:pPr>
          <a:r>
            <a:rPr lang="en-US" sz="1100" kern="1200" dirty="0"/>
            <a:t>Tgt:5.179</a:t>
          </a:r>
        </a:p>
        <a:p>
          <a:pPr marL="57150" lvl="1" indent="-57150" algn="l" defTabSz="488950">
            <a:lnSpc>
              <a:spcPct val="90000"/>
            </a:lnSpc>
            <a:spcBef>
              <a:spcPct val="0"/>
            </a:spcBef>
            <a:spcAft>
              <a:spcPct val="15000"/>
            </a:spcAft>
            <a:buChar char="•"/>
          </a:pPr>
          <a:r>
            <a:rPr lang="en-US" sz="1100" kern="1200" dirty="0"/>
            <a:t>Diff:-1.648</a:t>
          </a:r>
        </a:p>
        <a:p>
          <a:pPr marL="57150" lvl="1" indent="-57150" algn="l" defTabSz="488950">
            <a:lnSpc>
              <a:spcPct val="90000"/>
            </a:lnSpc>
            <a:spcBef>
              <a:spcPct val="0"/>
            </a:spcBef>
            <a:spcAft>
              <a:spcPct val="15000"/>
            </a:spcAft>
            <a:buChar char="•"/>
          </a:pPr>
          <a:r>
            <a:rPr lang="en-US" sz="1100" kern="1200" dirty="0"/>
            <a:t>Sq:2.716</a:t>
          </a:r>
        </a:p>
      </dsp:txBody>
      <dsp:txXfrm>
        <a:off x="1734862" y="2126456"/>
        <a:ext cx="2154015" cy="1258862"/>
      </dsp:txXfrm>
    </dsp:sp>
    <dsp:sp modelId="{44FF1920-0FDC-43DE-B07E-382EEECB13E2}">
      <dsp:nvSpPr>
        <dsp:cNvPr id="0" name=""/>
        <dsp:cNvSpPr/>
      </dsp:nvSpPr>
      <dsp:spPr>
        <a:xfrm>
          <a:off x="1734862" y="3385318"/>
          <a:ext cx="2154015" cy="44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Squared Difference</a:t>
          </a:r>
        </a:p>
      </dsp:txBody>
      <dsp:txXfrm>
        <a:off x="1734862" y="3385318"/>
        <a:ext cx="2154015" cy="442302"/>
      </dsp:txXfrm>
    </dsp:sp>
    <dsp:sp modelId="{A8697D28-5B51-44F0-9655-4B8CCBF46407}">
      <dsp:nvSpPr>
        <dsp:cNvPr id="0" name=""/>
        <dsp:cNvSpPr/>
      </dsp:nvSpPr>
      <dsp:spPr>
        <a:xfrm>
          <a:off x="1513792" y="2126456"/>
          <a:ext cx="0" cy="125886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F7622D2-A7DC-4EB1-BBF1-A88A07D875DE}">
      <dsp:nvSpPr>
        <dsp:cNvPr id="0" name=""/>
        <dsp:cNvSpPr/>
      </dsp:nvSpPr>
      <dsp:spPr>
        <a:xfrm>
          <a:off x="1474080" y="2086649"/>
          <a:ext cx="79585" cy="7961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1DDED3-7B04-4D7D-8D8F-105BABE6C5B8}">
      <dsp:nvSpPr>
        <dsp:cNvPr id="0" name=""/>
        <dsp:cNvSpPr/>
      </dsp:nvSpPr>
      <dsp:spPr>
        <a:xfrm rot="8100000">
          <a:off x="2645577" y="490122"/>
          <a:ext cx="312640" cy="31264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5C2E7-9E1E-4DB4-B423-EAB654C80A4F}">
      <dsp:nvSpPr>
        <dsp:cNvPr id="0" name=""/>
        <dsp:cNvSpPr/>
      </dsp:nvSpPr>
      <dsp:spPr>
        <a:xfrm>
          <a:off x="2680309" y="524854"/>
          <a:ext cx="243177" cy="24317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281CF25-CAC7-429F-8E8A-A65D0D75BFDA}">
      <dsp:nvSpPr>
        <dsp:cNvPr id="0" name=""/>
        <dsp:cNvSpPr/>
      </dsp:nvSpPr>
      <dsp:spPr>
        <a:xfrm>
          <a:off x="3022967" y="867594"/>
          <a:ext cx="2154015" cy="125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Transportation</a:t>
          </a:r>
        </a:p>
        <a:p>
          <a:pPr marL="57150" lvl="1" indent="-57150" algn="l" defTabSz="488950">
            <a:lnSpc>
              <a:spcPct val="90000"/>
            </a:lnSpc>
            <a:spcBef>
              <a:spcPct val="0"/>
            </a:spcBef>
            <a:spcAft>
              <a:spcPct val="15000"/>
            </a:spcAft>
            <a:buChar char="•"/>
          </a:pPr>
          <a:r>
            <a:rPr lang="en-US" sz="1100" kern="1200" dirty="0"/>
            <a:t>Sum:2.698</a:t>
          </a:r>
        </a:p>
        <a:p>
          <a:pPr marL="57150" lvl="1" indent="-57150" algn="l" defTabSz="488950">
            <a:lnSpc>
              <a:spcPct val="90000"/>
            </a:lnSpc>
            <a:spcBef>
              <a:spcPct val="0"/>
            </a:spcBef>
            <a:spcAft>
              <a:spcPct val="15000"/>
            </a:spcAft>
            <a:buChar char="•"/>
          </a:pPr>
          <a:r>
            <a:rPr lang="en-US" sz="1100" kern="1200" dirty="0"/>
            <a:t>Tgt: 1.285</a:t>
          </a:r>
        </a:p>
        <a:p>
          <a:pPr marL="57150" lvl="1" indent="-57150" algn="l" defTabSz="488950">
            <a:lnSpc>
              <a:spcPct val="90000"/>
            </a:lnSpc>
            <a:spcBef>
              <a:spcPct val="0"/>
            </a:spcBef>
            <a:spcAft>
              <a:spcPct val="15000"/>
            </a:spcAft>
            <a:buChar char="•"/>
          </a:pPr>
          <a:r>
            <a:rPr lang="en-US" sz="1100" kern="1200" dirty="0"/>
            <a:t>Diff: 1.413</a:t>
          </a:r>
        </a:p>
        <a:p>
          <a:pPr marL="57150" lvl="1" indent="-57150" algn="l" defTabSz="488950">
            <a:lnSpc>
              <a:spcPct val="90000"/>
            </a:lnSpc>
            <a:spcBef>
              <a:spcPct val="0"/>
            </a:spcBef>
            <a:spcAft>
              <a:spcPct val="15000"/>
            </a:spcAft>
            <a:buChar char="•"/>
          </a:pPr>
          <a:r>
            <a:rPr lang="en-US" sz="1100" kern="1200" dirty="0"/>
            <a:t>Sq: 1.997</a:t>
          </a:r>
        </a:p>
      </dsp:txBody>
      <dsp:txXfrm>
        <a:off x="3022967" y="867594"/>
        <a:ext cx="2154015" cy="1258862"/>
      </dsp:txXfrm>
    </dsp:sp>
    <dsp:sp modelId="{0965BF1C-91FF-4208-8B47-F45D9971F747}">
      <dsp:nvSpPr>
        <dsp:cNvPr id="0" name=""/>
        <dsp:cNvSpPr/>
      </dsp:nvSpPr>
      <dsp:spPr>
        <a:xfrm>
          <a:off x="3022967" y="425291"/>
          <a:ext cx="2154015" cy="44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Squared Difference</a:t>
          </a:r>
        </a:p>
      </dsp:txBody>
      <dsp:txXfrm>
        <a:off x="3022967" y="425291"/>
        <a:ext cx="2154015" cy="442302"/>
      </dsp:txXfrm>
    </dsp:sp>
    <dsp:sp modelId="{A781E101-BBC6-496D-A7E9-A618ECFE91D5}">
      <dsp:nvSpPr>
        <dsp:cNvPr id="0" name=""/>
        <dsp:cNvSpPr/>
      </dsp:nvSpPr>
      <dsp:spPr>
        <a:xfrm>
          <a:off x="2801897" y="867594"/>
          <a:ext cx="0" cy="125886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15A7B13-5447-453D-B5D6-B65BE6BE5EB3}">
      <dsp:nvSpPr>
        <dsp:cNvPr id="0" name=""/>
        <dsp:cNvSpPr/>
      </dsp:nvSpPr>
      <dsp:spPr>
        <a:xfrm>
          <a:off x="2762186" y="2086649"/>
          <a:ext cx="79585" cy="7961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8/10/2025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8/10/2025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328188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426A2-F225-B8A3-9F35-BFDE08622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32634-0833-CFE6-BBE1-D4E73FBCD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51F67-061C-7A6A-92A4-C77159EF31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DAFD14-BBCB-7A28-2625-240890D3A40B}"/>
              </a:ext>
            </a:extLst>
          </p:cNvPr>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3865864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17</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Times New Roman does not support the "element of" and "for all" symbols.</a:t>
            </a:r>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72997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5681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27544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5435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546702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81917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14606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1418350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dirty="0"/>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133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1171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36548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1552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041968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dirty="0"/>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438328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2917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6727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46778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137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9876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5320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62053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29767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556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4813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26714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294339129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22_30BC3AED.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4_30F0CF03.xml"/><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5_DA8D03EF.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1B_FCD861F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09_2B7CF3BB.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8083" b="8083"/>
          <a:stretch/>
        </p:blipFill>
        <p:spPr/>
      </p:pic>
      <p:sp>
        <p:nvSpPr>
          <p:cNvPr id="9" name="Title 8">
            <a:extLst>
              <a:ext uri="{FF2B5EF4-FFF2-40B4-BE49-F238E27FC236}">
                <a16:creationId xmlns:a16="http://schemas.microsoft.com/office/drawing/2014/main" id="{6FEC93CF-2672-7D78-F278-58C5E012E0DF}"/>
              </a:ext>
            </a:extLst>
          </p:cNvPr>
          <p:cNvSpPr>
            <a:spLocks noGrp="1"/>
          </p:cNvSpPr>
          <p:nvPr>
            <p:ph type="title"/>
          </p:nvPr>
        </p:nvSpPr>
        <p:spPr/>
        <p:txBody>
          <a:bodyPr/>
          <a:lstStyle/>
          <a:p>
            <a:r>
              <a:rPr lang="en-US" sz="2400" i="0" dirty="0">
                <a:ea typeface="+mj-lt"/>
                <a:cs typeface="+mj-lt"/>
              </a:rPr>
              <a:t>WISER Quantum Project 2:</a:t>
            </a:r>
            <a:endParaRPr lang="en-US" sz="2400">
              <a:ea typeface="+mj-lt"/>
              <a:cs typeface="+mj-lt"/>
            </a:endParaRPr>
          </a:p>
          <a:p>
            <a:r>
              <a:rPr lang="en-US" sz="2400" i="0" dirty="0"/>
              <a:t>Quantum for Portfolio Optimization</a:t>
            </a:r>
            <a:endParaRPr lang="en-US" sz="2400" i="0"/>
          </a:p>
        </p:txBody>
      </p:sp>
      <p:sp>
        <p:nvSpPr>
          <p:cNvPr id="2" name="Subtitle 1">
            <a:extLst>
              <a:ext uri="{FF2B5EF4-FFF2-40B4-BE49-F238E27FC236}">
                <a16:creationId xmlns:a16="http://schemas.microsoft.com/office/drawing/2014/main" id="{B5977CD1-992A-C1A3-51DC-BA368247DAA8}"/>
              </a:ext>
            </a:extLst>
          </p:cNvPr>
          <p:cNvSpPr>
            <a:spLocks noGrp="1"/>
          </p:cNvSpPr>
          <p:nvPr>
            <p:ph idx="1"/>
          </p:nvPr>
        </p:nvSpPr>
        <p:spPr/>
        <p:txBody>
          <a:bodyPr vert="horz" lIns="91440" tIns="45720" rIns="91440" bIns="45720" rtlCol="0" anchor="t">
            <a:noAutofit/>
          </a:bodyPr>
          <a:lstStyle/>
          <a:p>
            <a:r>
              <a:rPr lang="en-US" dirty="0">
                <a:ea typeface="+mn-lt"/>
                <a:cs typeface="+mn-lt"/>
              </a:rPr>
              <a:t>Prepared by: Hao Mack Yang Li</a:t>
            </a:r>
          </a:p>
        </p:txBody>
      </p:sp>
      <p:pic>
        <p:nvPicPr>
          <p:cNvPr id="5" name="Picture 4" descr="A red letter on a black background&#10;&#10;AI-generated content may be incorrect.">
            <a:extLst>
              <a:ext uri="{FF2B5EF4-FFF2-40B4-BE49-F238E27FC236}">
                <a16:creationId xmlns:a16="http://schemas.microsoft.com/office/drawing/2014/main" id="{14336EB6-DD0F-019F-8835-7C9C6991C753}"/>
              </a:ext>
            </a:extLst>
          </p:cNvPr>
          <p:cNvPicPr>
            <a:picLocks noChangeAspect="1"/>
          </p:cNvPicPr>
          <p:nvPr/>
        </p:nvPicPr>
        <p:blipFill>
          <a:blip r:embed="rId4"/>
          <a:stretch>
            <a:fillRect/>
          </a:stretch>
        </p:blipFill>
        <p:spPr>
          <a:xfrm>
            <a:off x="5486399" y="5023506"/>
            <a:ext cx="6096000" cy="446816"/>
          </a:xfrm>
          <a:prstGeom prst="rect">
            <a:avLst/>
          </a:prstGeom>
        </p:spPr>
      </p:pic>
      <p:pic>
        <p:nvPicPr>
          <p:cNvPr id="6" name="Picture 5" descr="A black and white logo&#10;&#10;AI-generated content may be incorrect.">
            <a:extLst>
              <a:ext uri="{FF2B5EF4-FFF2-40B4-BE49-F238E27FC236}">
                <a16:creationId xmlns:a16="http://schemas.microsoft.com/office/drawing/2014/main" id="{56EB7051-729B-7B76-7923-C4B06A13B394}"/>
              </a:ext>
            </a:extLst>
          </p:cNvPr>
          <p:cNvPicPr>
            <a:picLocks noChangeAspect="1"/>
          </p:cNvPicPr>
          <p:nvPr/>
        </p:nvPicPr>
        <p:blipFill>
          <a:blip r:embed="rId5"/>
          <a:stretch>
            <a:fillRect/>
          </a:stretch>
        </p:blipFill>
        <p:spPr>
          <a:xfrm>
            <a:off x="7843157" y="5018063"/>
            <a:ext cx="1371600" cy="1371600"/>
          </a:xfrm>
          <a:prstGeom prst="rect">
            <a:avLst/>
          </a:prstGeom>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noFill/>
        </p:spPr>
        <p:txBody>
          <a:bodyPr/>
          <a:lstStyle/>
          <a:p>
            <a:r>
              <a:rPr lang="en-US" dirty="0"/>
              <a:t>Summary</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1"/>
          </p:nvPr>
        </p:nvSpPr>
        <p:spPr>
          <a:noFill/>
        </p:spPr>
        <p:txBody>
          <a:bodyPr vert="horz" lIns="91440" tIns="45720" rIns="91440" bIns="45720" rtlCol="0" anchor="t">
            <a:normAutofit fontScale="70000" lnSpcReduction="20000"/>
          </a:bodyPr>
          <a:lstStyle/>
          <a:p>
            <a:pPr marL="0" indent="0">
              <a:buNone/>
            </a:pPr>
            <a:r>
              <a:rPr lang="en-US" b="1" dirty="0"/>
              <a:t>We are able to successfully implement the minimization of the objective function while enforcing the guardrail conditions.</a:t>
            </a:r>
          </a:p>
          <a:p>
            <a:r>
              <a:rPr lang="en-US" dirty="0">
                <a:solidFill>
                  <a:schemeClr val="accent3"/>
                </a:solidFill>
              </a:rPr>
              <a:t>Unfortunately, we are not able to gain access to the actual quantum resource via LEAP.</a:t>
            </a:r>
          </a:p>
          <a:p>
            <a:r>
              <a:rPr lang="en-US" dirty="0">
                <a:solidFill>
                  <a:schemeClr val="accent3"/>
                </a:solidFill>
              </a:rPr>
              <a:t>The simulated annealer can provide a rapidly convergent solution. Even with 65536 runs, it only takes three minutes on the 31-bond dataset and three guardrails.</a:t>
            </a:r>
          </a:p>
          <a:p>
            <a:pPr marL="0" indent="0">
              <a:buNone/>
            </a:pPr>
            <a:r>
              <a:rPr lang="en-US" dirty="0"/>
              <a:t>The next slide will show the animation of the samples, with the best one by energy listed </a:t>
            </a:r>
            <a:r>
              <a:rPr lang="en-US" i="1" dirty="0"/>
              <a:t>first</a:t>
            </a:r>
            <a:r>
              <a:rPr lang="en-US" dirty="0"/>
              <a:t>.</a:t>
            </a:r>
          </a:p>
          <a:p>
            <a:r>
              <a:rPr lang="en-US" dirty="0">
                <a:solidFill>
                  <a:srgbClr val="00B0F0"/>
                </a:solidFill>
              </a:rPr>
              <a:t>D-WAVE energy</a:t>
            </a:r>
            <a:r>
              <a:rPr lang="en-US" dirty="0"/>
              <a:t>, </a:t>
            </a:r>
            <a:r>
              <a:rPr lang="en-US" dirty="0">
                <a:solidFill>
                  <a:srgbClr val="FFC000"/>
                </a:solidFill>
              </a:rPr>
              <a:t>QAOA energy</a:t>
            </a:r>
          </a:p>
          <a:p>
            <a:r>
              <a:rPr lang="en-US" dirty="0">
                <a:solidFill>
                  <a:srgbClr val="00B0F0"/>
                </a:solidFill>
              </a:rPr>
              <a:t>Cashflow</a:t>
            </a:r>
          </a:p>
          <a:p>
            <a:r>
              <a:rPr lang="en-US" dirty="0"/>
              <a:t>Bond selection (by internal index) overlaid with </a:t>
            </a:r>
            <a:r>
              <a:rPr lang="en-US" dirty="0">
                <a:solidFill>
                  <a:srgbClr val="00B0F0"/>
                </a:solidFill>
              </a:rPr>
              <a:t>total bonds</a:t>
            </a:r>
          </a:p>
          <a:p>
            <a:r>
              <a:rPr lang="en-US" dirty="0">
                <a:solidFill>
                  <a:srgbClr val="00B0F0"/>
                </a:solidFill>
              </a:rPr>
              <a:t>Values and guardrail</a:t>
            </a:r>
            <a:r>
              <a:rPr lang="en-US" dirty="0"/>
              <a:t> (assume target is midpoint)</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2"/>
          </p:nvPr>
        </p:nvSpPr>
        <p:spPr>
          <a:noFill/>
        </p:spPr>
        <p:txBody>
          <a:bodyPr vert="horz" lIns="91440" tIns="45720" rIns="91440" bIns="45720" rtlCol="0" anchor="t">
            <a:normAutofit fontScale="70000" lnSpcReduction="20000"/>
          </a:bodyPr>
          <a:lstStyle/>
          <a:p>
            <a:pPr marL="0" indent="0">
              <a:buNone/>
            </a:pPr>
            <a:r>
              <a:rPr lang="en-US" sz="900" b="1" dirty="0">
                <a:solidFill>
                  <a:srgbClr val="0DBC79"/>
                </a:solidFill>
                <a:latin typeface="IBM Plex Mono"/>
              </a:rPr>
              <a:t>Solution #1 (-48): ['081437AT2' '097023CJ2' '14448CBC7' '24422EWZ8' '438516CM6' '443201AC2' '45687VAB2' '539830CD9' '75513EAD3' '760759BC3' '020002BJ9' '026874DS3' '15135BAW1' '21871XAS8' '444859BR2' '444859BV3' '444859BY7' '444859CA8' '56501RAN6' '91324PEJ7' '13645RBF0' '314353AA1']</a:t>
            </a:r>
            <a:r>
              <a:rPr lang="en-US" sz="900" dirty="0">
                <a:solidFill>
                  <a:srgbClr val="D4D4D4"/>
                </a:solidFill>
                <a:latin typeface="IBM Plex Mono"/>
              </a:rPr>
              <a:t> 17.500 0.026 0.461 ('020002BJ9', 5.0, 30.0, 30.0, 0.02633418857, 11.747405182296, 1, 'Insurance', [1]) 17.500 0.032 0.563 ('026874DS3', 5.0, 30.0, 30.0, 0.032168634542, 19.306390960602, 1, 'Insurance', [1]) 17.500 0.029 0.499 ('081437AT2', 5.0, 30.0, 30.0, 0.028510851146, 13.316192340035, 1, '</a:t>
            </a:r>
            <a:r>
              <a:rPr lang="en-US" sz="900" dirty="0" err="1">
                <a:solidFill>
                  <a:srgbClr val="D4D4D4"/>
                </a:solidFill>
                <a:latin typeface="IBM Plex Mono"/>
              </a:rPr>
              <a:t>Capital_Goods</a:t>
            </a:r>
            <a:r>
              <a:rPr lang="en-US" sz="900" dirty="0">
                <a:solidFill>
                  <a:srgbClr val="D4D4D4"/>
                </a:solidFill>
                <a:latin typeface="IBM Plex Mono"/>
              </a:rPr>
              <a:t>', [1]) 9.000 0.027 0.246 ('097023CJ2', 5.0, 13.0, 13.0, 0.027298851045, 34.461503917596, 1, '</a:t>
            </a:r>
            <a:r>
              <a:rPr lang="en-US" sz="900" dirty="0" err="1">
                <a:solidFill>
                  <a:srgbClr val="D4D4D4"/>
                </a:solidFill>
                <a:latin typeface="IBM Plex Mono"/>
              </a:rPr>
              <a:t>Capital_Goods</a:t>
            </a:r>
            <a:r>
              <a:rPr lang="en-US" sz="900" dirty="0">
                <a:solidFill>
                  <a:srgbClr val="D4D4D4"/>
                </a:solidFill>
                <a:latin typeface="IBM Plex Mono"/>
              </a:rPr>
              <a:t>', [1]) 17.500 0.034 0.594 ('14448CBC7', 5.0, 30.0, 30.0, 0.033939846355, 22.473301347308, 1, '</a:t>
            </a:r>
            <a:r>
              <a:rPr lang="en-US" sz="900" dirty="0" err="1">
                <a:solidFill>
                  <a:srgbClr val="D4D4D4"/>
                </a:solidFill>
                <a:latin typeface="IBM Plex Mono"/>
              </a:rPr>
              <a:t>Capital_Goods</a:t>
            </a:r>
            <a:r>
              <a:rPr lang="en-US" sz="900" dirty="0">
                <a:solidFill>
                  <a:srgbClr val="D4D4D4"/>
                </a:solidFill>
                <a:latin typeface="IBM Plex Mono"/>
              </a:rPr>
              <a:t>', [1]) 17.500 0.028 0.487 ('15135BAW1', 5.0, 30.0, 30.0, 0.027845453268, 21.626486622322, 1, 'Insurance', [1]) 17.500 0.033 0.583 ('21871XAS8', 5.0, 30.0, 30.0, 0.033333333333, 26.975300311131, 1, 'Insurance', [1]) 11.000 0.033 0.360 ('24422EWZ8', 5.0, 17.0, 17.0, 0.032714779285, 7.4190547577, 1, '</a:t>
            </a:r>
            <a:r>
              <a:rPr lang="en-US" sz="900" dirty="0" err="1">
                <a:solidFill>
                  <a:srgbClr val="D4D4D4"/>
                </a:solidFill>
                <a:latin typeface="IBM Plex Mono"/>
              </a:rPr>
              <a:t>Capital_Goods</a:t>
            </a:r>
            <a:r>
              <a:rPr lang="en-US" sz="900" dirty="0">
                <a:solidFill>
                  <a:srgbClr val="D4D4D4"/>
                </a:solidFill>
                <a:latin typeface="IBM Plex Mono"/>
              </a:rPr>
              <a:t>', [1]) 17.500 0.033 0.571 ('24422EXP9', 5.0, 30.0, 30.0, 0.032622048628, 16.111012630144, 1, '</a:t>
            </a:r>
            <a:r>
              <a:rPr lang="en-US" sz="900" dirty="0" err="1">
                <a:solidFill>
                  <a:srgbClr val="D4D4D4"/>
                </a:solidFill>
                <a:latin typeface="IBM Plex Mono"/>
              </a:rPr>
              <a:t>Capital_Goods</a:t>
            </a:r>
            <a:r>
              <a:rPr lang="en-US" sz="900" dirty="0">
                <a:solidFill>
                  <a:srgbClr val="D4D4D4"/>
                </a:solidFill>
                <a:latin typeface="IBM Plex Mono"/>
              </a:rPr>
              <a:t>', [1]) 17.500 0.032 0.557 ('36166NAK9', 5.0, 30.0, 30.0, 0.031825968182, 14.941828851305, 1, '</a:t>
            </a:r>
            <a:r>
              <a:rPr lang="en-US" sz="900" dirty="0" err="1">
                <a:solidFill>
                  <a:srgbClr val="D4D4D4"/>
                </a:solidFill>
                <a:latin typeface="IBM Plex Mono"/>
              </a:rPr>
              <a:t>Capital_Goods</a:t>
            </a:r>
            <a:r>
              <a:rPr lang="en-US" sz="900" dirty="0">
                <a:solidFill>
                  <a:srgbClr val="D4D4D4"/>
                </a:solidFill>
                <a:latin typeface="IBM Plex Mono"/>
              </a:rPr>
              <a:t>', [1]) 17.500 0.032 0.554 ('438516CM6', 5.0, 30.0, 30.0, 0.031667951458, 13.522903255546, 1, '</a:t>
            </a:r>
            <a:r>
              <a:rPr lang="en-US" sz="900" dirty="0" err="1">
                <a:solidFill>
                  <a:srgbClr val="D4D4D4"/>
                </a:solidFill>
                <a:latin typeface="IBM Plex Mono"/>
              </a:rPr>
              <a:t>Capital_Goods</a:t>
            </a:r>
            <a:r>
              <a:rPr lang="en-US" sz="900" dirty="0">
                <a:solidFill>
                  <a:srgbClr val="D4D4D4"/>
                </a:solidFill>
                <a:latin typeface="IBM Plex Mono"/>
              </a:rPr>
              <a:t>', [1]) 10.000 0.032 0.319 ('443201AC2', 5.0, 15.0, 15.0, 0.031871754859, 14.154534858858, 1, '</a:t>
            </a:r>
            <a:r>
              <a:rPr lang="en-US" sz="900" dirty="0" err="1">
                <a:solidFill>
                  <a:srgbClr val="D4D4D4"/>
                </a:solidFill>
                <a:latin typeface="IBM Plex Mono"/>
              </a:rPr>
              <a:t>Capital_Goods</a:t>
            </a:r>
            <a:r>
              <a:rPr lang="en-US" sz="900" dirty="0">
                <a:solidFill>
                  <a:srgbClr val="D4D4D4"/>
                </a:solidFill>
                <a:latin typeface="IBM Plex Mono"/>
              </a:rPr>
              <a:t>', [1]) 11.500 0.026 0.300 ('444859BR2', 5.0, 18.0, 18.0, 0.026085891521, 19.713755048306, 1, 'Insurance', [1]) 17.500 0.033 0.578 ('444859BV3', 5.0, 30.0, 30.0, 0.033043461247, 27.751655496693, 1, 'Insurance', [1]) 17.500 0.033 0.580 ('444859BY7', 5.0, 30.0, 30.0, 0.033169141002, 30.60969003408, 1, 'Insurance', [1]) 17.500 0.032 0.563 ('444859CA8', 5.0, 30.0, 30.0, 0.032189269112, 19.3556173304, 1, 'Insurance', [1]) 7.000 0.034 0.236 ('45687VAB2', 5.0, 9.0, 9.0, 0.033698227268, 20.092890519524, 1, '</a:t>
            </a:r>
            <a:r>
              <a:rPr lang="en-US" sz="900" dirty="0" err="1">
                <a:solidFill>
                  <a:srgbClr val="D4D4D4"/>
                </a:solidFill>
                <a:latin typeface="IBM Plex Mono"/>
              </a:rPr>
              <a:t>Capital_Goods</a:t>
            </a:r>
            <a:r>
              <a:rPr lang="en-US" sz="900" dirty="0">
                <a:solidFill>
                  <a:srgbClr val="D4D4D4"/>
                </a:solidFill>
                <a:latin typeface="IBM Plex Mono"/>
              </a:rPr>
              <a:t>', [1]) 17.500 0.032 0.561 ('539830CD9', 5.0, 30.0, 30.0, 0.032078431567, 15.855019693051, 1, '</a:t>
            </a:r>
            <a:r>
              <a:rPr lang="en-US" sz="900" dirty="0" err="1">
                <a:solidFill>
                  <a:srgbClr val="D4D4D4"/>
                </a:solidFill>
                <a:latin typeface="IBM Plex Mono"/>
              </a:rPr>
              <a:t>Capital_Goods</a:t>
            </a:r>
            <a:r>
              <a:rPr lang="en-US" sz="900" dirty="0">
                <a:solidFill>
                  <a:srgbClr val="D4D4D4"/>
                </a:solidFill>
                <a:latin typeface="IBM Plex Mono"/>
              </a:rPr>
              <a:t>', [1]) 17.500 0.030 0.522 ('56501RAN6', 5.0, 30.0, 30.0, 0.029814829851, 13.086051978345, 1, 'Insurance', [1]) 8.500 0.034 0.285 ('655844CT3', 5.0, 12.0, 12.0, 0.033512025872, 0.033512025872, 1, 'Transportation', [1]) 17.500 0.030 0.517 ('759351AP4', 5.0, 30.0, 30.0, 0.029540913811, 11.974870385817, 1, 'Insurance', [1]) 17.500 0.026 0.462 ('760759BA7', 5.0, 30.0, 30.0, 0.026425255721, 15.388018208694, 1, '</a:t>
            </a:r>
            <a:r>
              <a:rPr lang="en-US" sz="900" dirty="0" err="1">
                <a:solidFill>
                  <a:srgbClr val="D4D4D4"/>
                </a:solidFill>
                <a:latin typeface="IBM Plex Mono"/>
              </a:rPr>
              <a:t>Capital_Goods</a:t>
            </a:r>
            <a:r>
              <a:rPr lang="en-US" sz="900" dirty="0">
                <a:solidFill>
                  <a:srgbClr val="D4D4D4"/>
                </a:solidFill>
                <a:latin typeface="IBM Plex Mono"/>
              </a:rPr>
              <a:t>', [1]) </a:t>
            </a:r>
            <a:r>
              <a:rPr lang="en-US" sz="900" dirty="0">
                <a:solidFill>
                  <a:srgbClr val="E5E510"/>
                </a:solidFill>
                <a:latin typeface="IBM Plex Mono"/>
              </a:rPr>
              <a:t>Energy: -1.228</a:t>
            </a:r>
            <a:r>
              <a:rPr lang="en-US" sz="900" dirty="0">
                <a:solidFill>
                  <a:srgbClr val="D4D4D4"/>
                </a:solidFill>
                <a:latin typeface="IBM Plex Mono"/>
              </a:rPr>
              <a:t> </a:t>
            </a:r>
            <a:r>
              <a:rPr lang="en-US" sz="900" dirty="0">
                <a:solidFill>
                  <a:srgbClr val="0DBC79"/>
                </a:solidFill>
                <a:latin typeface="IBM Plex Mono"/>
              </a:rPr>
              <a:t>Bonds: 22</a:t>
            </a:r>
            <a:r>
              <a:rPr lang="en-US" sz="900" dirty="0">
                <a:solidFill>
                  <a:srgbClr val="D4D4D4"/>
                </a:solidFill>
                <a:latin typeface="IBM Plex Mono"/>
              </a:rPr>
              <a:t> </a:t>
            </a:r>
            <a:r>
              <a:rPr lang="en-US" sz="900" dirty="0">
                <a:solidFill>
                  <a:srgbClr val="0DBC79"/>
                </a:solidFill>
                <a:latin typeface="IBM Plex Mono"/>
              </a:rPr>
              <a:t>Flow: 10.399</a:t>
            </a:r>
            <a:r>
              <a:rPr lang="en-US" sz="900" dirty="0">
                <a:solidFill>
                  <a:srgbClr val="D4D4D4"/>
                </a:solidFill>
                <a:latin typeface="IBM Plex Mono"/>
              </a:rPr>
              <a:t> 17.500 0.029 0.499 ('081437AT2', 5.0, 30.0, 30.0, 0.028510851146, 13.316192340035, 1, '</a:t>
            </a:r>
            <a:r>
              <a:rPr lang="en-US" sz="900" dirty="0" err="1">
                <a:solidFill>
                  <a:srgbClr val="D4D4D4"/>
                </a:solidFill>
                <a:latin typeface="IBM Plex Mono"/>
              </a:rPr>
              <a:t>Capital_Goods</a:t>
            </a:r>
            <a:r>
              <a:rPr lang="en-US" sz="900" dirty="0">
                <a:solidFill>
                  <a:srgbClr val="D4D4D4"/>
                </a:solidFill>
                <a:latin typeface="IBM Plex Mono"/>
              </a:rPr>
              <a:t>', [1]) 9.000 0.027 0.246 ('097023CJ2', 5.0, 13.0, 13.0, 0.027298851045, 34.461503917596, 1, '</a:t>
            </a:r>
            <a:r>
              <a:rPr lang="en-US" sz="900" dirty="0" err="1">
                <a:solidFill>
                  <a:srgbClr val="D4D4D4"/>
                </a:solidFill>
                <a:latin typeface="IBM Plex Mono"/>
              </a:rPr>
              <a:t>Capital_Goods</a:t>
            </a:r>
            <a:r>
              <a:rPr lang="en-US" sz="900" dirty="0">
                <a:solidFill>
                  <a:srgbClr val="D4D4D4"/>
                </a:solidFill>
                <a:latin typeface="IBM Plex Mono"/>
              </a:rPr>
              <a:t>', [1]) 17.500 0.034 0.594 ('14448CBC7', 5.0, 30.0, 30.0, 0.033939846355, 22.473301347308, 1, '</a:t>
            </a:r>
            <a:r>
              <a:rPr lang="en-US" sz="900" dirty="0" err="1">
                <a:solidFill>
                  <a:srgbClr val="D4D4D4"/>
                </a:solidFill>
                <a:latin typeface="IBM Plex Mono"/>
              </a:rPr>
              <a:t>Capital_Goods</a:t>
            </a:r>
            <a:r>
              <a:rPr lang="en-US" sz="900" dirty="0">
                <a:solidFill>
                  <a:srgbClr val="D4D4D4"/>
                </a:solidFill>
                <a:latin typeface="IBM Plex Mono"/>
              </a:rPr>
              <a:t>', [1]) 11.000 0.033 0.360 ('24422EWZ8', 5.0, 17.0, 17.0, 0.032714779285, 7.4190547577, 1, '</a:t>
            </a:r>
            <a:r>
              <a:rPr lang="en-US" sz="900" dirty="0" err="1">
                <a:solidFill>
                  <a:srgbClr val="D4D4D4"/>
                </a:solidFill>
                <a:latin typeface="IBM Plex Mono"/>
              </a:rPr>
              <a:t>Capital_Goods</a:t>
            </a:r>
            <a:r>
              <a:rPr lang="en-US" sz="900" dirty="0">
                <a:solidFill>
                  <a:srgbClr val="D4D4D4"/>
                </a:solidFill>
                <a:latin typeface="IBM Plex Mono"/>
              </a:rPr>
              <a:t>', [1]) 17.500 0.032 0.554 ('438516CM6', 5.0, 30.0, 30.0, 0.031667951458, 13.522903255546, 1, '</a:t>
            </a:r>
            <a:r>
              <a:rPr lang="en-US" sz="900" dirty="0" err="1">
                <a:solidFill>
                  <a:srgbClr val="D4D4D4"/>
                </a:solidFill>
                <a:latin typeface="IBM Plex Mono"/>
              </a:rPr>
              <a:t>Capital_Goods</a:t>
            </a:r>
            <a:r>
              <a:rPr lang="en-US" sz="900" dirty="0">
                <a:solidFill>
                  <a:srgbClr val="D4D4D4"/>
                </a:solidFill>
                <a:latin typeface="IBM Plex Mono"/>
              </a:rPr>
              <a:t>', [1]) 10.000 0.032 0.319 ('443201AC2', 5.0, 15.0, 15.0, 0.031871754859, 14.154534858858, 1, '</a:t>
            </a:r>
            <a:r>
              <a:rPr lang="en-US" sz="900" dirty="0" err="1">
                <a:solidFill>
                  <a:srgbClr val="D4D4D4"/>
                </a:solidFill>
                <a:latin typeface="IBM Plex Mono"/>
              </a:rPr>
              <a:t>Capital_Goods</a:t>
            </a:r>
            <a:r>
              <a:rPr lang="en-US" sz="900" dirty="0">
                <a:solidFill>
                  <a:srgbClr val="D4D4D4"/>
                </a:solidFill>
                <a:latin typeface="IBM Plex Mono"/>
              </a:rPr>
              <a:t>', [1]) 7.000 0.034 0.236 ('45687VAB2', 5.0, 9.0, 9.0, 0.033698227268, 20.092890519524, 1, '</a:t>
            </a:r>
            <a:r>
              <a:rPr lang="en-US" sz="900" dirty="0" err="1">
                <a:solidFill>
                  <a:srgbClr val="D4D4D4"/>
                </a:solidFill>
                <a:latin typeface="IBM Plex Mono"/>
              </a:rPr>
              <a:t>Capital_Goods</a:t>
            </a:r>
            <a:r>
              <a:rPr lang="en-US" sz="900" dirty="0">
                <a:solidFill>
                  <a:srgbClr val="D4D4D4"/>
                </a:solidFill>
                <a:latin typeface="IBM Plex Mono"/>
              </a:rPr>
              <a:t>', [1]) 17.500 0.032 0.561 ('539830CD9', 5.0, 30.0, 30.0, 0.032078431567, 15.855019693051, 1, '</a:t>
            </a:r>
            <a:r>
              <a:rPr lang="en-US" sz="900" dirty="0" err="1">
                <a:solidFill>
                  <a:srgbClr val="D4D4D4"/>
                </a:solidFill>
                <a:latin typeface="IBM Plex Mono"/>
              </a:rPr>
              <a:t>Capital_Goods</a:t>
            </a:r>
            <a:r>
              <a:rPr lang="en-US" sz="900" dirty="0">
                <a:solidFill>
                  <a:srgbClr val="D4D4D4"/>
                </a:solidFill>
                <a:latin typeface="IBM Plex Mono"/>
              </a:rPr>
              <a:t>', [1]) 16.000 0.028 0.452 ('75513EAD3', 5.0, 27.0, 27.0, 0.028236246188, 9.403495008104, 1, '</a:t>
            </a:r>
            <a:r>
              <a:rPr lang="en-US" sz="900" dirty="0" err="1">
                <a:solidFill>
                  <a:srgbClr val="D4D4D4"/>
                </a:solidFill>
                <a:latin typeface="IBM Plex Mono"/>
              </a:rPr>
              <a:t>Capital_Goods</a:t>
            </a:r>
            <a:r>
              <a:rPr lang="en-US" sz="900" dirty="0">
                <a:solidFill>
                  <a:srgbClr val="D4D4D4"/>
                </a:solidFill>
                <a:latin typeface="IBM Plex Mono"/>
              </a:rPr>
              <a:t>', [1]) 17.500 0.032 0.561 ('760759BC3', 5.0, 30.0, 30.0, 0.032050068416, 18.718284601554, 1, '</a:t>
            </a:r>
            <a:r>
              <a:rPr lang="en-US" sz="900" dirty="0" err="1">
                <a:solidFill>
                  <a:srgbClr val="D4D4D4"/>
                </a:solidFill>
                <a:latin typeface="IBM Plex Mono"/>
              </a:rPr>
              <a:t>Capital_Goods</a:t>
            </a:r>
            <a:r>
              <a:rPr lang="en-US" sz="900" dirty="0">
                <a:solidFill>
                  <a:srgbClr val="D4D4D4"/>
                </a:solidFill>
                <a:latin typeface="IBM Plex Mono"/>
              </a:rPr>
              <a:t>', [1]) </a:t>
            </a:r>
            <a:r>
              <a:rPr lang="en-US" sz="900" dirty="0">
                <a:solidFill>
                  <a:srgbClr val="CD3131"/>
                </a:solidFill>
                <a:latin typeface="IBM Plex Mono"/>
              </a:rPr>
              <a:t>Bonds[</a:t>
            </a:r>
            <a:r>
              <a:rPr lang="en-US" sz="900" dirty="0" err="1">
                <a:solidFill>
                  <a:srgbClr val="CD3131"/>
                </a:solidFill>
                <a:latin typeface="IBM Plex Mono"/>
              </a:rPr>
              <a:t>I_Capital_Goods</a:t>
            </a:r>
            <a:r>
              <a:rPr lang="en-US" sz="900" dirty="0">
                <a:solidFill>
                  <a:srgbClr val="CD3131"/>
                </a:solidFill>
                <a:latin typeface="IBM Plex Mono"/>
              </a:rPr>
              <a:t>][</a:t>
            </a:r>
            <a:r>
              <a:rPr lang="en-US" sz="900" dirty="0" err="1">
                <a:solidFill>
                  <a:srgbClr val="CD3131"/>
                </a:solidFill>
                <a:latin typeface="IBM Plex Mono"/>
              </a:rPr>
              <a:t>fund_enriched.pmv</a:t>
            </a:r>
            <a:r>
              <a:rPr lang="en-US" sz="900" dirty="0">
                <a:solidFill>
                  <a:srgbClr val="CD3131"/>
                </a:solidFill>
                <a:latin typeface="IBM Plex Mono"/>
              </a:rPr>
              <a:t>]: Σ=4.381 Δ=-1.422 Δ²=2.022 (4.759, 5.803, 6.848)</a:t>
            </a:r>
            <a:r>
              <a:rPr lang="en-US" sz="900" dirty="0">
                <a:solidFill>
                  <a:srgbClr val="D4D4D4"/>
                </a:solidFill>
                <a:latin typeface="IBM Plex Mono"/>
              </a:rPr>
              <a:t> 17.500 0.026 0.461 ('020002BJ9', 5.0, 30.0, 30.0, 0.02633418857, 11.747405182296, 1, 'Insurance', [1]) 17.500 0.032 0.563 ('026874DS3', 5.0, 30.0, 30.0, 0.032168634542, 19.306390960602, 1, 'Insurance', [1]) 17.500 0.028 0.487 ('15135BAW1', 5.0, 30.0, 30.0, 0.027845453268, 21.626486622322, 1, 'Insurance', [1]) 17.500 0.033 0.583 ('21871XAS8', 5.0, 30.0, 30.0, 0.033333333333, 26.975300311131, 1, 'Insurance', [1]) 11.500 0.026 0.300 ('444859BR2', 5.0, 18.0, 18.0, 0.026085891521, 19.713755048306, 1, 'Insurance', [1]) 17.500 0.033 0.578 ('444859BV3', 5.0, 30.0, 30.0, 0.033043461247, 27.751655496693, 1, 'Insurance', [1]) 17.500 0.033 0.580 ('444859BY7', 5.0, 30.0, 30.0, 0.033169141002, 30.60969003408, 1, 'Insurance', [1]) 17.500 0.032 0.563 ('444859CA8', 5.0, 30.0, 30.0, 0.032189269112, 19.3556173304, 1, 'Insurance', [1]) 17.500 0.030 0.522 ('56501RAN6', 5.0, 30.0, 30.0, 0.029814829851, 13.086051978345, 1, 'Insurance', [1]) 13.000 0.031 0.408 ('91324PEJ7', 5.0, 21.0, 21.0, 0.031401384436, 11.756014097259, 1, 'Insurance', [1]) </a:t>
            </a:r>
            <a:r>
              <a:rPr lang="en-US" sz="900" dirty="0">
                <a:solidFill>
                  <a:srgbClr val="0DBC79"/>
                </a:solidFill>
                <a:latin typeface="IBM Plex Mono"/>
              </a:rPr>
              <a:t>Bonds[</a:t>
            </a:r>
            <a:r>
              <a:rPr lang="en-US" sz="900" dirty="0" err="1">
                <a:solidFill>
                  <a:srgbClr val="0DBC79"/>
                </a:solidFill>
                <a:latin typeface="IBM Plex Mono"/>
              </a:rPr>
              <a:t>I_Insurance</a:t>
            </a:r>
            <a:r>
              <a:rPr lang="en-US" sz="900" dirty="0">
                <a:solidFill>
                  <a:srgbClr val="0DBC79"/>
                </a:solidFill>
                <a:latin typeface="IBM Plex Mono"/>
              </a:rPr>
              <a:t>][</a:t>
            </a:r>
            <a:r>
              <a:rPr lang="en-US" sz="900" dirty="0" err="1">
                <a:solidFill>
                  <a:srgbClr val="0DBC79"/>
                </a:solidFill>
                <a:latin typeface="IBM Plex Mono"/>
              </a:rPr>
              <a:t>fund_enriched.pmv</a:t>
            </a:r>
            <a:r>
              <a:rPr lang="en-US" sz="900" dirty="0">
                <a:solidFill>
                  <a:srgbClr val="0DBC79"/>
                </a:solidFill>
                <a:latin typeface="IBM Plex Mono"/>
              </a:rPr>
              <a:t>]: Σ=5.046 Δ=-0.133 Δ²=0.018 (4.134, 5.179, 6.224)</a:t>
            </a:r>
            <a:r>
              <a:rPr lang="en-US" sz="900" dirty="0">
                <a:solidFill>
                  <a:srgbClr val="D4D4D4"/>
                </a:solidFill>
                <a:latin typeface="IBM Plex Mono"/>
              </a:rPr>
              <a:t> 23.000 0.028 0.641 ('13645RBF0', 5.0, 41.0, 41.0, 0.027884438059, 0.027884438059, 1, 'Transportation', [1]) 32.500 0.021 0.695 ('314353AA1', 5.0, 60.0, 60.0, 0.021396294681, 0.021396294681, 1, 'Transportation', [1]) </a:t>
            </a:r>
            <a:r>
              <a:rPr lang="en-US" sz="900" dirty="0">
                <a:solidFill>
                  <a:srgbClr val="0DBC79"/>
                </a:solidFill>
                <a:latin typeface="IBM Plex Mono"/>
              </a:rPr>
              <a:t>Bonds[</a:t>
            </a:r>
            <a:r>
              <a:rPr lang="en-US" sz="900" dirty="0" err="1">
                <a:solidFill>
                  <a:srgbClr val="0DBC79"/>
                </a:solidFill>
                <a:latin typeface="IBM Plex Mono"/>
              </a:rPr>
              <a:t>I_Transportation</a:t>
            </a:r>
            <a:r>
              <a:rPr lang="en-US" sz="900" dirty="0">
                <a:solidFill>
                  <a:srgbClr val="0DBC79"/>
                </a:solidFill>
                <a:latin typeface="IBM Plex Mono"/>
              </a:rPr>
              <a:t>][</a:t>
            </a:r>
            <a:r>
              <a:rPr lang="en-US" sz="900" dirty="0" err="1">
                <a:solidFill>
                  <a:srgbClr val="0DBC79"/>
                </a:solidFill>
                <a:latin typeface="IBM Plex Mono"/>
              </a:rPr>
              <a:t>fund_enriched.pmv</a:t>
            </a:r>
            <a:r>
              <a:rPr lang="en-US" sz="900" dirty="0">
                <a:solidFill>
                  <a:srgbClr val="0DBC79"/>
                </a:solidFill>
                <a:latin typeface="IBM Plex Mono"/>
              </a:rPr>
              <a:t>]: Σ=1.337 Δ=0.052 Δ²=0.003 (0.240, 1.285, 2.329)</a:t>
            </a:r>
            <a:endParaRPr lang="en-US" dirty="0"/>
          </a:p>
        </p:txBody>
      </p:sp>
      <p:grpSp>
        <p:nvGrpSpPr>
          <p:cNvPr id="11" name="Group 10">
            <a:extLst>
              <a:ext uri="{FF2B5EF4-FFF2-40B4-BE49-F238E27FC236}">
                <a16:creationId xmlns:a16="http://schemas.microsoft.com/office/drawing/2014/main" id="{278FE28D-C7C5-A5CA-E740-69D1179F12F9}"/>
              </a:ext>
            </a:extLst>
          </p:cNvPr>
          <p:cNvGrpSpPr/>
          <p:nvPr/>
        </p:nvGrpSpPr>
        <p:grpSpPr>
          <a:xfrm>
            <a:off x="-1" y="6403272"/>
            <a:ext cx="4418240" cy="685800"/>
            <a:chOff x="-1" y="6403272"/>
            <a:chExt cx="4418240" cy="685800"/>
          </a:xfrm>
        </p:grpSpPr>
        <p:pic>
          <p:nvPicPr>
            <p:cNvPr id="9" name="Picture 8" descr="A red letter on a black background&#10;&#10;AI-generated content may be incorrect.">
              <a:extLst>
                <a:ext uri="{FF2B5EF4-FFF2-40B4-BE49-F238E27FC236}">
                  <a16:creationId xmlns:a16="http://schemas.microsoft.com/office/drawing/2014/main" id="{25F552FA-CB94-72B5-B803-B7BD54ECB7BB}"/>
                </a:ext>
              </a:extLst>
            </p:cNvPr>
            <p:cNvPicPr>
              <a:picLocks noChangeAspect="1"/>
            </p:cNvPicPr>
            <p:nvPr/>
          </p:nvPicPr>
          <p:blipFill>
            <a:blip r:embed="rId3"/>
            <a:stretch>
              <a:fillRect/>
            </a:stretch>
          </p:blipFill>
          <p:spPr>
            <a:xfrm>
              <a:off x="-1" y="6634593"/>
              <a:ext cx="3048000" cy="218216"/>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E38257A4-E91C-4699-572B-ED57442A44B0}"/>
                </a:ext>
              </a:extLst>
            </p:cNvPr>
            <p:cNvPicPr>
              <a:picLocks noChangeAspect="1"/>
            </p:cNvPicPr>
            <p:nvPr/>
          </p:nvPicPr>
          <p:blipFill>
            <a:blip r:embed="rId4"/>
            <a:stretch>
              <a:fillRect/>
            </a:stretch>
          </p:blipFill>
          <p:spPr>
            <a:xfrm>
              <a:off x="3732439" y="6403272"/>
              <a:ext cx="685800" cy="685800"/>
            </a:xfrm>
            <a:prstGeom prst="rect">
              <a:avLst/>
            </a:prstGeom>
          </p:spPr>
        </p:pic>
      </p:grpSp>
      <p:sp>
        <p:nvSpPr>
          <p:cNvPr id="6" name="TextBox 5">
            <a:extLst>
              <a:ext uri="{FF2B5EF4-FFF2-40B4-BE49-F238E27FC236}">
                <a16:creationId xmlns:a16="http://schemas.microsoft.com/office/drawing/2014/main" id="{711805FF-3BFF-DBAD-C490-067D0A139849}"/>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 | Part</a:t>
            </a:r>
            <a:r>
              <a:rPr lang="en-US" dirty="0">
                <a:solidFill>
                  <a:schemeClr val="accent4"/>
                </a:solidFill>
              </a:rPr>
              <a:t> 3, 4</a:t>
            </a:r>
          </a:p>
        </p:txBody>
      </p:sp>
    </p:spTree>
    <p:extLst>
      <p:ext uri="{BB962C8B-B14F-4D97-AF65-F5344CB8AC3E}">
        <p14:creationId xmlns:p14="http://schemas.microsoft.com/office/powerpoint/2010/main" val="643777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noFill/>
        </p:spPr>
        <p:txBody>
          <a:bodyPr/>
          <a:lstStyle/>
          <a:p>
            <a:r>
              <a:rPr lang="en-US" dirty="0"/>
              <a:t>Changing bond limit (30m)</a:t>
            </a:r>
            <a:endParaRPr lang="en-US" i="0" dirty="0"/>
          </a:p>
        </p:txBody>
      </p:sp>
      <p:pic>
        <p:nvPicPr>
          <p:cNvPr id="7" name="Content Placeholder 6">
            <a:extLst>
              <a:ext uri="{FF2B5EF4-FFF2-40B4-BE49-F238E27FC236}">
                <a16:creationId xmlns:a16="http://schemas.microsoft.com/office/drawing/2014/main" id="{03D06DBF-3F11-96BD-83C9-8BD35D6FDE5D}"/>
              </a:ext>
            </a:extLst>
          </p:cNvPr>
          <p:cNvPicPr>
            <a:picLocks noGrp="1" noChangeAspect="1"/>
          </p:cNvPicPr>
          <p:nvPr>
            <p:ph sz="half" idx="2"/>
          </p:nvPr>
        </p:nvPicPr>
        <p:blipFill>
          <a:blip r:embed="rId3"/>
          <a:stretch>
            <a:fillRect/>
          </a:stretch>
        </p:blipFill>
        <p:spPr>
          <a:xfrm>
            <a:off x="6873013" y="1924493"/>
            <a:ext cx="3779973" cy="4252470"/>
          </a:xfrm>
          <a:prstGeom prst="rect">
            <a:avLst/>
          </a:prstGeom>
        </p:spPr>
      </p:pic>
      <p:pic>
        <p:nvPicPr>
          <p:cNvPr id="4" name="Content Placeholder 3" descr="A screenshot of a graph&#10;&#10;AI-generated content may be incorrect.">
            <a:extLst>
              <a:ext uri="{FF2B5EF4-FFF2-40B4-BE49-F238E27FC236}">
                <a16:creationId xmlns:a16="http://schemas.microsoft.com/office/drawing/2014/main" id="{60FB2182-B66F-D85F-DFFB-3ECBDB14A054}"/>
              </a:ext>
            </a:extLst>
          </p:cNvPr>
          <p:cNvPicPr>
            <a:picLocks noGrp="1" noChangeAspect="1"/>
          </p:cNvPicPr>
          <p:nvPr>
            <p:ph sz="half" idx="1"/>
          </p:nvPr>
        </p:nvPicPr>
        <p:blipFill>
          <a:blip r:embed="rId4"/>
          <a:stretch>
            <a:fillRect/>
          </a:stretch>
        </p:blipFill>
        <p:spPr>
          <a:xfrm>
            <a:off x="1539013" y="1924493"/>
            <a:ext cx="3779973" cy="4252470"/>
          </a:xfrm>
          <a:prstGeom prst="rect">
            <a:avLst/>
          </a:prstGeom>
        </p:spPr>
      </p:pic>
      <p:grpSp>
        <p:nvGrpSpPr>
          <p:cNvPr id="11" name="Group 10">
            <a:extLst>
              <a:ext uri="{FF2B5EF4-FFF2-40B4-BE49-F238E27FC236}">
                <a16:creationId xmlns:a16="http://schemas.microsoft.com/office/drawing/2014/main" id="{22523D03-1E20-B062-4325-53A5479E5ADF}"/>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FB6C46E8-E4F7-1E3B-F0BB-D4118A828B4A}"/>
                </a:ext>
              </a:extLst>
            </p:cNvPr>
            <p:cNvPicPr>
              <a:picLocks noChangeAspect="1"/>
            </p:cNvPicPr>
            <p:nvPr/>
          </p:nvPicPr>
          <p:blipFill>
            <a:blip r:embed="rId5"/>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915DE221-7581-6AA2-4174-1BC1D51E56C9}"/>
                </a:ext>
              </a:extLst>
            </p:cNvPr>
            <p:cNvPicPr>
              <a:picLocks noChangeAspect="1"/>
            </p:cNvPicPr>
            <p:nvPr/>
          </p:nvPicPr>
          <p:blipFill>
            <a:blip r:embed="rId6"/>
            <a:stretch>
              <a:fillRect/>
            </a:stretch>
          </p:blipFill>
          <p:spPr>
            <a:xfrm>
              <a:off x="3732439" y="6403272"/>
              <a:ext cx="685800" cy="685800"/>
            </a:xfrm>
            <a:prstGeom prst="rect">
              <a:avLst/>
            </a:prstGeom>
          </p:spPr>
        </p:pic>
      </p:grpSp>
      <p:sp>
        <p:nvSpPr>
          <p:cNvPr id="6" name="TextBox 5">
            <a:extLst>
              <a:ext uri="{FF2B5EF4-FFF2-40B4-BE49-F238E27FC236}">
                <a16:creationId xmlns:a16="http://schemas.microsoft.com/office/drawing/2014/main" id="{9B91FBC9-40C3-188F-039F-C0F07192B4CC}"/>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 | Part</a:t>
            </a:r>
            <a:r>
              <a:rPr lang="en-US" dirty="0">
                <a:solidFill>
                  <a:schemeClr val="accent4"/>
                </a:solidFill>
              </a:rPr>
              <a:t> 4</a:t>
            </a:r>
          </a:p>
        </p:txBody>
      </p:sp>
    </p:spTree>
    <p:extLst>
      <p:ext uri="{BB962C8B-B14F-4D97-AF65-F5344CB8AC3E}">
        <p14:creationId xmlns:p14="http://schemas.microsoft.com/office/powerpoint/2010/main" val="360463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E90D6-D4D6-AF67-3B26-D3E4C1112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DB9C1-E924-53DF-61F9-2A86B1F33F46}"/>
              </a:ext>
            </a:extLst>
          </p:cNvPr>
          <p:cNvSpPr>
            <a:spLocks noGrp="1"/>
          </p:cNvSpPr>
          <p:nvPr>
            <p:ph type="title"/>
          </p:nvPr>
        </p:nvSpPr>
        <p:spPr>
          <a:noFill/>
        </p:spPr>
        <p:txBody>
          <a:bodyPr/>
          <a:lstStyle/>
          <a:p>
            <a:r>
              <a:rPr lang="en-US"/>
              <a:t>Changing guardrails (2h)</a:t>
            </a:r>
            <a:endParaRPr lang="en-US" dirty="0"/>
          </a:p>
        </p:txBody>
      </p:sp>
      <p:pic>
        <p:nvPicPr>
          <p:cNvPr id="7" name="Content Placeholder 6">
            <a:extLst>
              <a:ext uri="{FF2B5EF4-FFF2-40B4-BE49-F238E27FC236}">
                <a16:creationId xmlns:a16="http://schemas.microsoft.com/office/drawing/2014/main" id="{6563F8FC-713E-428D-0B3E-8C812356BF65}"/>
              </a:ext>
            </a:extLst>
          </p:cNvPr>
          <p:cNvPicPr>
            <a:picLocks noGrp="1" noChangeAspect="1"/>
          </p:cNvPicPr>
          <p:nvPr>
            <p:ph sz="half" idx="2"/>
          </p:nvPr>
        </p:nvPicPr>
        <p:blipFill>
          <a:blip r:embed="rId3"/>
          <a:stretch>
            <a:fillRect/>
          </a:stretch>
        </p:blipFill>
        <p:spPr>
          <a:xfrm>
            <a:off x="6873013" y="1924493"/>
            <a:ext cx="3779973" cy="4252470"/>
          </a:xfrm>
          <a:prstGeom prst="rect">
            <a:avLst/>
          </a:prstGeom>
        </p:spPr>
      </p:pic>
      <p:pic>
        <p:nvPicPr>
          <p:cNvPr id="4" name="Content Placeholder 3" descr="A screenshot of a graph&#10;&#10;AI-generated content may be incorrect.">
            <a:extLst>
              <a:ext uri="{FF2B5EF4-FFF2-40B4-BE49-F238E27FC236}">
                <a16:creationId xmlns:a16="http://schemas.microsoft.com/office/drawing/2014/main" id="{66B41019-41C0-8B04-5ACD-D387120C69A8}"/>
              </a:ext>
            </a:extLst>
          </p:cNvPr>
          <p:cNvPicPr>
            <a:picLocks noGrp="1" noChangeAspect="1"/>
          </p:cNvPicPr>
          <p:nvPr>
            <p:ph sz="half" idx="1"/>
          </p:nvPr>
        </p:nvPicPr>
        <p:blipFill>
          <a:blip r:embed="rId4"/>
          <a:stretch>
            <a:fillRect/>
          </a:stretch>
        </p:blipFill>
        <p:spPr>
          <a:xfrm>
            <a:off x="1539013" y="1924493"/>
            <a:ext cx="3779973" cy="4252470"/>
          </a:xfrm>
          <a:prstGeom prst="rect">
            <a:avLst/>
          </a:prstGeom>
        </p:spPr>
      </p:pic>
      <p:grpSp>
        <p:nvGrpSpPr>
          <p:cNvPr id="11" name="Group 10">
            <a:extLst>
              <a:ext uri="{FF2B5EF4-FFF2-40B4-BE49-F238E27FC236}">
                <a16:creationId xmlns:a16="http://schemas.microsoft.com/office/drawing/2014/main" id="{E8CD75C5-E4CD-333C-1916-8BF1A65D9393}"/>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F8AB2781-446D-1C1C-E1A2-5702F9D47263}"/>
                </a:ext>
              </a:extLst>
            </p:cNvPr>
            <p:cNvPicPr>
              <a:picLocks noChangeAspect="1"/>
            </p:cNvPicPr>
            <p:nvPr/>
          </p:nvPicPr>
          <p:blipFill>
            <a:blip r:embed="rId5"/>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82D844EE-3B66-B012-3996-10379B99EBFC}"/>
                </a:ext>
              </a:extLst>
            </p:cNvPr>
            <p:cNvPicPr>
              <a:picLocks noChangeAspect="1"/>
            </p:cNvPicPr>
            <p:nvPr/>
          </p:nvPicPr>
          <p:blipFill>
            <a:blip r:embed="rId6"/>
            <a:stretch>
              <a:fillRect/>
            </a:stretch>
          </p:blipFill>
          <p:spPr>
            <a:xfrm>
              <a:off x="3732439" y="6403272"/>
              <a:ext cx="685800" cy="685800"/>
            </a:xfrm>
            <a:prstGeom prst="rect">
              <a:avLst/>
            </a:prstGeom>
          </p:spPr>
        </p:pic>
      </p:grpSp>
      <p:sp>
        <p:nvSpPr>
          <p:cNvPr id="6" name="TextBox 5">
            <a:extLst>
              <a:ext uri="{FF2B5EF4-FFF2-40B4-BE49-F238E27FC236}">
                <a16:creationId xmlns:a16="http://schemas.microsoft.com/office/drawing/2014/main" id="{020CEC8F-DA98-6DD1-7EB0-DA58E7874496}"/>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 | Part</a:t>
            </a:r>
            <a:r>
              <a:rPr lang="en-US" dirty="0">
                <a:solidFill>
                  <a:schemeClr val="accent4"/>
                </a:solidFill>
              </a:rPr>
              <a:t> 4</a:t>
            </a:r>
          </a:p>
        </p:txBody>
      </p:sp>
    </p:spTree>
    <p:extLst>
      <p:ext uri="{BB962C8B-B14F-4D97-AF65-F5344CB8AC3E}">
        <p14:creationId xmlns:p14="http://schemas.microsoft.com/office/powerpoint/2010/main" val="1724195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D8A9-B3E6-5442-08ED-462212E4EE9B}"/>
              </a:ext>
            </a:extLst>
          </p:cNvPr>
          <p:cNvSpPr>
            <a:spLocks noGrp="1"/>
          </p:cNvSpPr>
          <p:nvPr>
            <p:ph type="title"/>
          </p:nvPr>
        </p:nvSpPr>
        <p:spPr/>
        <p:txBody>
          <a:bodyPr/>
          <a:lstStyle/>
          <a:p>
            <a:r>
              <a:rPr lang="en-US" dirty="0"/>
              <a:t>Scalability and Classical</a:t>
            </a:r>
          </a:p>
        </p:txBody>
      </p:sp>
      <p:sp>
        <p:nvSpPr>
          <p:cNvPr id="3" name="Content Placeholder 2">
            <a:extLst>
              <a:ext uri="{FF2B5EF4-FFF2-40B4-BE49-F238E27FC236}">
                <a16:creationId xmlns:a16="http://schemas.microsoft.com/office/drawing/2014/main" id="{71745ABA-831E-249B-AA9E-DC24491E2E0F}"/>
              </a:ext>
            </a:extLst>
          </p:cNvPr>
          <p:cNvSpPr>
            <a:spLocks noGrp="1"/>
          </p:cNvSpPr>
          <p:nvPr>
            <p:ph sz="half" idx="1"/>
          </p:nvPr>
        </p:nvSpPr>
        <p:spPr/>
        <p:txBody>
          <a:bodyPr vert="horz" lIns="91440" tIns="45720" rIns="91440" bIns="45720" rtlCol="0" anchor="t">
            <a:normAutofit/>
          </a:bodyPr>
          <a:lstStyle/>
          <a:p>
            <a:r>
              <a:rPr lang="en-US" b="1" dirty="0"/>
              <a:t>The reference run uses a real </a:t>
            </a:r>
            <a:r>
              <a:rPr lang="en-US" b="1" dirty="0" err="1"/>
              <a:t>Qiskit</a:t>
            </a:r>
            <a:r>
              <a:rPr lang="en-US" b="1" dirty="0"/>
              <a:t> run with or without postprocessing.</a:t>
            </a:r>
          </a:p>
          <a:p>
            <a:r>
              <a:rPr lang="en-US" dirty="0">
                <a:solidFill>
                  <a:schemeClr val="accent3"/>
                </a:solidFill>
              </a:rPr>
              <a:t>In the small dataset, the reference optimal value has an energy of 40.3. </a:t>
            </a:r>
          </a:p>
          <a:p>
            <a:pPr lvl="1">
              <a:buFont typeface="Courier New" panose="020B0604020202020204" pitchFamily="34" charset="0"/>
              <a:buChar char="o"/>
            </a:pPr>
            <a:r>
              <a:rPr lang="en-US" dirty="0">
                <a:solidFill>
                  <a:schemeClr val="accent3"/>
                </a:solidFill>
              </a:rPr>
              <a:t>The actual </a:t>
            </a:r>
            <a:r>
              <a:rPr lang="en-US" err="1">
                <a:solidFill>
                  <a:schemeClr val="accent3"/>
                </a:solidFill>
              </a:rPr>
              <a:t>Qiskit</a:t>
            </a:r>
            <a:r>
              <a:rPr lang="en-US" dirty="0">
                <a:solidFill>
                  <a:schemeClr val="accent3"/>
                </a:solidFill>
              </a:rPr>
              <a:t> quantum run without postprocessing considerably misses the goal.</a:t>
            </a:r>
          </a:p>
          <a:p>
            <a:pPr lvl="1">
              <a:buFont typeface="Courier New" panose="020B0604020202020204" pitchFamily="34" charset="0"/>
              <a:buChar char="o"/>
            </a:pPr>
            <a:r>
              <a:rPr lang="en-US" dirty="0">
                <a:solidFill>
                  <a:schemeClr val="accent3"/>
                </a:solidFill>
              </a:rPr>
              <a:t>With postprocessing, it misses the goal by 0.15 units on average.</a:t>
            </a:r>
          </a:p>
          <a:p>
            <a:r>
              <a:rPr lang="en-US" dirty="0">
                <a:solidFill>
                  <a:schemeClr val="accent3"/>
                </a:solidFill>
              </a:rPr>
              <a:t>D-WAVE energy is separate, but correlated with QAOA energy; D-WAVE energy factors in guardrails as well.</a:t>
            </a:r>
          </a:p>
        </p:txBody>
      </p:sp>
      <p:pic>
        <p:nvPicPr>
          <p:cNvPr id="5" name="Content Placeholder 4" descr="A graph with green and orange lines&#10;&#10;AI-generated content may be incorrect.">
            <a:extLst>
              <a:ext uri="{FF2B5EF4-FFF2-40B4-BE49-F238E27FC236}">
                <a16:creationId xmlns:a16="http://schemas.microsoft.com/office/drawing/2014/main" id="{032AED58-4F8F-AA52-E549-E0AAF55CD74A}"/>
              </a:ext>
            </a:extLst>
          </p:cNvPr>
          <p:cNvPicPr>
            <a:picLocks noGrp="1" noChangeAspect="1"/>
          </p:cNvPicPr>
          <p:nvPr>
            <p:ph sz="half" idx="2"/>
          </p:nvPr>
        </p:nvPicPr>
        <p:blipFill>
          <a:blip r:embed="rId2"/>
          <a:stretch>
            <a:fillRect/>
          </a:stretch>
        </p:blipFill>
        <p:spPr>
          <a:xfrm>
            <a:off x="6172200" y="2080640"/>
            <a:ext cx="5181600" cy="3940175"/>
          </a:xfrm>
          <a:prstGeom prst="rect">
            <a:avLst/>
          </a:prstGeom>
        </p:spPr>
      </p:pic>
      <p:sp>
        <p:nvSpPr>
          <p:cNvPr id="6" name="TextBox 5">
            <a:extLst>
              <a:ext uri="{FF2B5EF4-FFF2-40B4-BE49-F238E27FC236}">
                <a16:creationId xmlns:a16="http://schemas.microsoft.com/office/drawing/2014/main" id="{32615A40-5A01-F80B-046B-33E5081B9907}"/>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 | Part</a:t>
            </a:r>
            <a:r>
              <a:rPr lang="en-US" dirty="0">
                <a:solidFill>
                  <a:schemeClr val="accent4"/>
                </a:solidFill>
              </a:rPr>
              <a:t> 5</a:t>
            </a:r>
            <a:endParaRPr lang="en-US">
              <a:solidFill>
                <a:schemeClr val="accent4"/>
              </a:solidFill>
            </a:endParaRPr>
          </a:p>
        </p:txBody>
      </p:sp>
      <p:grpSp>
        <p:nvGrpSpPr>
          <p:cNvPr id="11" name="Group 10">
            <a:extLst>
              <a:ext uri="{FF2B5EF4-FFF2-40B4-BE49-F238E27FC236}">
                <a16:creationId xmlns:a16="http://schemas.microsoft.com/office/drawing/2014/main" id="{E2D452AD-31DC-17E9-8E45-11CB6FD6291E}"/>
              </a:ext>
            </a:extLst>
          </p:cNvPr>
          <p:cNvGrpSpPr/>
          <p:nvPr/>
        </p:nvGrpSpPr>
        <p:grpSpPr>
          <a:xfrm>
            <a:off x="-1" y="6403272"/>
            <a:ext cx="4418240" cy="685800"/>
            <a:chOff x="-1" y="6403272"/>
            <a:chExt cx="4418240" cy="685800"/>
          </a:xfrm>
        </p:grpSpPr>
        <p:pic>
          <p:nvPicPr>
            <p:cNvPr id="7" name="Picture 6" descr="A red letter on a black background&#10;&#10;AI-generated content may be incorrect.">
              <a:extLst>
                <a:ext uri="{FF2B5EF4-FFF2-40B4-BE49-F238E27FC236}">
                  <a16:creationId xmlns:a16="http://schemas.microsoft.com/office/drawing/2014/main" id="{C30A3475-D103-27DA-8961-CF86C6C48481}"/>
                </a:ext>
              </a:extLst>
            </p:cNvPr>
            <p:cNvPicPr>
              <a:picLocks noChangeAspect="1"/>
            </p:cNvPicPr>
            <p:nvPr/>
          </p:nvPicPr>
          <p:blipFill>
            <a:blip r:embed="rId3"/>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FFDE2DA1-4F6E-1A5A-9A05-5DDC0655A6DC}"/>
                </a:ext>
              </a:extLst>
            </p:cNvPr>
            <p:cNvPicPr>
              <a:picLocks noChangeAspect="1"/>
            </p:cNvPicPr>
            <p:nvPr/>
          </p:nvPicPr>
          <p:blipFill>
            <a:blip r:embed="rId4"/>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64028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screenshot of a computer program&#10;&#10;AI-generated content may be incorrect.">
            <a:extLst>
              <a:ext uri="{FF2B5EF4-FFF2-40B4-BE49-F238E27FC236}">
                <a16:creationId xmlns:a16="http://schemas.microsoft.com/office/drawing/2014/main" id="{742CB333-8DB0-AD9F-BCD7-59138A2591C3}"/>
              </a:ext>
            </a:extLst>
          </p:cNvPr>
          <p:cNvPicPr>
            <a:picLocks noGrp="1" noChangeAspect="1"/>
          </p:cNvPicPr>
          <p:nvPr>
            <p:ph type="pic" sz="quarter" idx="10"/>
          </p:nvPr>
        </p:nvPicPr>
        <p:blipFill>
          <a:blip r:embed="rId3"/>
          <a:srcRect l="261" t="-772" r="35534" b="772"/>
          <a:stretch>
            <a:fillRect/>
          </a:stretch>
        </p:blipFill>
        <p:spPr>
          <a:xfrm>
            <a:off x="3810" y="0"/>
            <a:ext cx="7828103" cy="6858007"/>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rgbClr val="001E2E"/>
          </a:solidFill>
          <a:ln w="22225">
            <a:noFill/>
          </a:ln>
        </p:spPr>
      </p:pic>
      <p:sp>
        <p:nvSpPr>
          <p:cNvPr id="2" name="Title 1">
            <a:extLst>
              <a:ext uri="{FF2B5EF4-FFF2-40B4-BE49-F238E27FC236}">
                <a16:creationId xmlns:a16="http://schemas.microsoft.com/office/drawing/2014/main" id="{4CAF3505-58DE-DBA3-B883-63CF450FA42A}"/>
              </a:ext>
            </a:extLst>
          </p:cNvPr>
          <p:cNvSpPr>
            <a:spLocks noGrp="1"/>
          </p:cNvSpPr>
          <p:nvPr>
            <p:ph type="title"/>
          </p:nvPr>
        </p:nvSpPr>
        <p:spPr/>
        <p:txBody>
          <a:bodyPr/>
          <a:lstStyle/>
          <a:p>
            <a:r>
              <a:rPr lang="en-US" dirty="0"/>
              <a:t>Future Roadmap</a:t>
            </a:r>
          </a:p>
        </p:txBody>
      </p:sp>
      <p:sp>
        <p:nvSpPr>
          <p:cNvPr id="3" name="Subtitle 2">
            <a:extLst>
              <a:ext uri="{FF2B5EF4-FFF2-40B4-BE49-F238E27FC236}">
                <a16:creationId xmlns:a16="http://schemas.microsoft.com/office/drawing/2014/main" id="{A5AD9366-A533-BBD1-BEFD-978F62A6F748}"/>
              </a:ext>
            </a:extLst>
          </p:cNvPr>
          <p:cNvSpPr>
            <a:spLocks noGrp="1"/>
          </p:cNvSpPr>
          <p:nvPr>
            <p:ph idx="1"/>
          </p:nvPr>
        </p:nvSpPr>
        <p:spPr/>
        <p:txBody>
          <a:bodyPr/>
          <a:lstStyle/>
          <a:p>
            <a:pPr marL="285750" indent="-285750">
              <a:buChar char="•"/>
            </a:pPr>
            <a:r>
              <a:rPr lang="en-US" dirty="0"/>
              <a:t>Software engineering</a:t>
            </a:r>
          </a:p>
          <a:p>
            <a:pPr marL="285750" indent="-285750">
              <a:buChar char="•"/>
            </a:pPr>
            <a:r>
              <a:rPr lang="en-US" dirty="0"/>
              <a:t>Scalability</a:t>
            </a:r>
          </a:p>
          <a:p>
            <a:pPr marL="285750" indent="-285750">
              <a:buChar char="•"/>
            </a:pPr>
            <a:r>
              <a:rPr lang="en-US" dirty="0"/>
              <a:t>Different datasets</a:t>
            </a:r>
          </a:p>
          <a:p>
            <a:pPr marL="285750" indent="-285750">
              <a:buChar char="•"/>
            </a:pPr>
            <a:r>
              <a:rPr lang="en-US" dirty="0"/>
              <a:t>D-WAVE</a:t>
            </a:r>
          </a:p>
        </p:txBody>
      </p:sp>
      <p:grpSp>
        <p:nvGrpSpPr>
          <p:cNvPr id="9" name="Group 8">
            <a:extLst>
              <a:ext uri="{FF2B5EF4-FFF2-40B4-BE49-F238E27FC236}">
                <a16:creationId xmlns:a16="http://schemas.microsoft.com/office/drawing/2014/main" id="{143C2095-04BB-A149-1C2A-2071FACC1388}"/>
              </a:ext>
            </a:extLst>
          </p:cNvPr>
          <p:cNvGrpSpPr/>
          <p:nvPr/>
        </p:nvGrpSpPr>
        <p:grpSpPr>
          <a:xfrm>
            <a:off x="7774780" y="6403271"/>
            <a:ext cx="4418240" cy="685800"/>
            <a:chOff x="-1" y="6403272"/>
            <a:chExt cx="4418240" cy="685800"/>
          </a:xfrm>
        </p:grpSpPr>
        <p:pic>
          <p:nvPicPr>
            <p:cNvPr id="10" name="Picture 9" descr="A red letter on a black background&#10;&#10;AI-generated content may be incorrect.">
              <a:extLst>
                <a:ext uri="{FF2B5EF4-FFF2-40B4-BE49-F238E27FC236}">
                  <a16:creationId xmlns:a16="http://schemas.microsoft.com/office/drawing/2014/main" id="{B9B801D8-977F-0305-9011-072BF80F859F}"/>
                </a:ext>
              </a:extLst>
            </p:cNvPr>
            <p:cNvPicPr>
              <a:picLocks noChangeAspect="1"/>
            </p:cNvPicPr>
            <p:nvPr/>
          </p:nvPicPr>
          <p:blipFill>
            <a:blip r:embed="rId4"/>
            <a:stretch>
              <a:fillRect/>
            </a:stretch>
          </p:blipFill>
          <p:spPr>
            <a:xfrm>
              <a:off x="-1" y="6634593"/>
              <a:ext cx="3048000" cy="218216"/>
            </a:xfrm>
            <a:prstGeom prst="rect">
              <a:avLst/>
            </a:prstGeom>
          </p:spPr>
        </p:pic>
        <p:pic>
          <p:nvPicPr>
            <p:cNvPr id="11" name="Picture 10" descr="A black and white logo&#10;&#10;AI-generated content may be incorrect.">
              <a:extLst>
                <a:ext uri="{FF2B5EF4-FFF2-40B4-BE49-F238E27FC236}">
                  <a16:creationId xmlns:a16="http://schemas.microsoft.com/office/drawing/2014/main" id="{43C76D0C-BA92-9A86-67D5-EF40919EE6CB}"/>
                </a:ext>
              </a:extLst>
            </p:cNvPr>
            <p:cNvPicPr>
              <a:picLocks noChangeAspect="1"/>
            </p:cNvPicPr>
            <p:nvPr/>
          </p:nvPicPr>
          <p:blipFill>
            <a:blip r:embed="rId5"/>
            <a:stretch>
              <a:fillRect/>
            </a:stretch>
          </p:blipFill>
          <p:spPr>
            <a:xfrm>
              <a:off x="3732439" y="6403272"/>
              <a:ext cx="685800" cy="685800"/>
            </a:xfrm>
            <a:prstGeom prst="rect">
              <a:avLst/>
            </a:prstGeom>
          </p:spPr>
        </p:pic>
      </p:grpSp>
      <p:sp>
        <p:nvSpPr>
          <p:cNvPr id="6" name="TextBox 5">
            <a:extLst>
              <a:ext uri="{FF2B5EF4-FFF2-40B4-BE49-F238E27FC236}">
                <a16:creationId xmlns:a16="http://schemas.microsoft.com/office/drawing/2014/main" id="{644AC0BF-68DD-B4E2-EA11-996129263F5E}"/>
              </a:ext>
            </a:extLst>
          </p:cNvPr>
          <p:cNvSpPr txBox="1"/>
          <p:nvPr/>
        </p:nvSpPr>
        <p:spPr>
          <a:xfrm>
            <a:off x="6096000" y="6215742"/>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solidFill>
                  <a:schemeClr val="accent4"/>
                </a:solidFill>
                <a:ea typeface="+mn-lt"/>
                <a:cs typeface="+mn-lt"/>
              </a:rPr>
              <a:t>WISER Quantum Project</a:t>
            </a:r>
            <a:endParaRPr lang="en-US" dirty="0">
              <a:solidFill>
                <a:schemeClr val="accent4"/>
              </a:solidFill>
            </a:endParaRPr>
          </a:p>
        </p:txBody>
      </p:sp>
    </p:spTree>
    <p:extLst>
      <p:ext uri="{BB962C8B-B14F-4D97-AF65-F5344CB8AC3E}">
        <p14:creationId xmlns:p14="http://schemas.microsoft.com/office/powerpoint/2010/main" val="81764222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9955-9A5E-DAEF-3998-07A5608B8302}"/>
              </a:ext>
            </a:extLst>
          </p:cNvPr>
          <p:cNvSpPr>
            <a:spLocks noGrp="1"/>
          </p:cNvSpPr>
          <p:nvPr>
            <p:ph type="title"/>
          </p:nvPr>
        </p:nvSpPr>
        <p:spPr/>
        <p:txBody>
          <a:bodyPr/>
          <a:lstStyle/>
          <a:p>
            <a:r>
              <a:rPr lang="en-US" dirty="0"/>
              <a:t>Code maintenance</a:t>
            </a:r>
          </a:p>
        </p:txBody>
      </p:sp>
      <p:pic>
        <p:nvPicPr>
          <p:cNvPr id="7" name="Content Placeholder 6">
            <a:extLst>
              <a:ext uri="{FF2B5EF4-FFF2-40B4-BE49-F238E27FC236}">
                <a16:creationId xmlns:a16="http://schemas.microsoft.com/office/drawing/2014/main" id="{D651B2C2-7865-9301-71D1-D078DE8A9076}"/>
              </a:ext>
            </a:extLst>
          </p:cNvPr>
          <p:cNvPicPr>
            <a:picLocks noGrp="1" noChangeAspect="1"/>
          </p:cNvPicPr>
          <p:nvPr>
            <p:ph idx="1"/>
          </p:nvPr>
        </p:nvPicPr>
        <p:blipFill>
          <a:blip r:embed="rId2"/>
          <a:stretch>
            <a:fillRect/>
          </a:stretch>
        </p:blipFill>
        <p:spPr>
          <a:xfrm>
            <a:off x="5697538" y="1366837"/>
            <a:ext cx="5143500" cy="4114800"/>
          </a:xfrm>
          <a:prstGeom prst="rect">
            <a:avLst/>
          </a:prstGeom>
        </p:spPr>
      </p:pic>
      <p:sp>
        <p:nvSpPr>
          <p:cNvPr id="4" name="Text Placeholder 3">
            <a:extLst>
              <a:ext uri="{FF2B5EF4-FFF2-40B4-BE49-F238E27FC236}">
                <a16:creationId xmlns:a16="http://schemas.microsoft.com/office/drawing/2014/main" id="{97DB6F85-DEA4-C21D-6C1C-06713CDA3AF7}"/>
              </a:ext>
            </a:extLst>
          </p:cNvPr>
          <p:cNvSpPr>
            <a:spLocks noGrp="1"/>
          </p:cNvSpPr>
          <p:nvPr>
            <p:ph type="body" sz="half" idx="2"/>
          </p:nvPr>
        </p:nvSpPr>
        <p:spPr/>
        <p:txBody>
          <a:bodyPr vert="horz" lIns="91440" tIns="45720" rIns="91440" bIns="45720" rtlCol="0" anchor="t">
            <a:normAutofit/>
          </a:bodyPr>
          <a:lstStyle/>
          <a:p>
            <a:r>
              <a:rPr lang="en-US" dirty="0"/>
              <a:t>Much time spent on coding instead visits the theory by providing test examples to affirm or refute the correctness of the program, and to refactor code to adhere to software engineering principles.</a:t>
            </a:r>
          </a:p>
          <a:p>
            <a:pPr marL="285750" indent="-285750">
              <a:buChar char="•"/>
            </a:pPr>
            <a:r>
              <a:rPr lang="en-US" dirty="0">
                <a:solidFill>
                  <a:schemeClr val="accent4"/>
                </a:solidFill>
              </a:rPr>
              <a:t>Object-oriented programming</a:t>
            </a:r>
          </a:p>
          <a:p>
            <a:pPr marL="742950" lvl="1" indent="-285750">
              <a:buFont typeface="Courier New" panose="020B0604020202020204" pitchFamily="34" charset="0"/>
              <a:buChar char="o"/>
            </a:pPr>
            <a:r>
              <a:rPr lang="en-US" dirty="0">
                <a:solidFill>
                  <a:schemeClr val="accent4"/>
                </a:solidFill>
              </a:rPr>
              <a:t>A dedicated </a:t>
            </a:r>
            <a:r>
              <a:rPr lang="en-US" i="1" dirty="0">
                <a:solidFill>
                  <a:schemeClr val="accent4"/>
                </a:solidFill>
                <a:latin typeface="Times New Roman"/>
                <a:cs typeface="Times New Roman"/>
              </a:rPr>
              <a:t>C</a:t>
            </a:r>
            <a:r>
              <a:rPr lang="en-US" dirty="0">
                <a:solidFill>
                  <a:schemeClr val="accent4"/>
                </a:solidFill>
              </a:rPr>
              <a:t> and </a:t>
            </a:r>
            <a:r>
              <a:rPr lang="en-US" i="1" dirty="0">
                <a:solidFill>
                  <a:schemeClr val="accent4"/>
                </a:solidFill>
                <a:latin typeface="Times New Roman"/>
                <a:cs typeface="Times New Roman"/>
              </a:rPr>
              <a:t>K</a:t>
            </a:r>
            <a:r>
              <a:rPr lang="en-US" dirty="0">
                <a:solidFill>
                  <a:schemeClr val="accent4"/>
                </a:solidFill>
              </a:rPr>
              <a:t> object.</a:t>
            </a:r>
          </a:p>
          <a:p>
            <a:pPr marL="742950" lvl="1" indent="-285750">
              <a:buFont typeface="Courier New" panose="020B0604020202020204" pitchFamily="34" charset="0"/>
              <a:buChar char="o"/>
            </a:pPr>
            <a:r>
              <a:rPr lang="en-US" dirty="0">
                <a:solidFill>
                  <a:schemeClr val="accent4"/>
                </a:solidFill>
              </a:rPr>
              <a:t>Architecture to repeatedly run the procedure while varying some of the values.</a:t>
            </a:r>
          </a:p>
          <a:p>
            <a:pPr marL="285750" indent="-285750">
              <a:buFont typeface="Arial" panose="020B0604020202020204" pitchFamily="34" charset="0"/>
              <a:buChar char="•"/>
            </a:pPr>
            <a:r>
              <a:rPr lang="en-US" dirty="0">
                <a:solidFill>
                  <a:schemeClr val="accent4"/>
                </a:solidFill>
              </a:rPr>
              <a:t>Exception handling</a:t>
            </a:r>
          </a:p>
          <a:p>
            <a:pPr marL="742950" lvl="1" indent="-285750">
              <a:buFont typeface="Courier New" panose="020B0604020202020204" pitchFamily="34" charset="0"/>
              <a:buChar char="o"/>
            </a:pPr>
            <a:r>
              <a:rPr lang="en-US" dirty="0">
                <a:solidFill>
                  <a:schemeClr val="accent4"/>
                </a:solidFill>
              </a:rPr>
              <a:t>Prevents harder to trace exceptions.</a:t>
            </a:r>
          </a:p>
          <a:p>
            <a:pPr marL="285750" indent="-285750">
              <a:buFont typeface="Arial" panose="020B0604020202020204" pitchFamily="34" charset="0"/>
              <a:buChar char="•"/>
            </a:pPr>
            <a:r>
              <a:rPr lang="en-US" dirty="0">
                <a:solidFill>
                  <a:schemeClr val="accent4"/>
                </a:solidFill>
              </a:rPr>
              <a:t>Code reusability</a:t>
            </a:r>
          </a:p>
          <a:p>
            <a:pPr marL="742950" lvl="1" indent="-285750">
              <a:buFont typeface="Courier New" panose="020B0604020202020204" pitchFamily="34" charset="0"/>
              <a:buChar char="o"/>
            </a:pPr>
            <a:r>
              <a:rPr lang="en-US" dirty="0">
                <a:solidFill>
                  <a:schemeClr val="accent4"/>
                </a:solidFill>
              </a:rPr>
              <a:t>Allows easy inspection, avoids code smells.</a:t>
            </a:r>
          </a:p>
        </p:txBody>
      </p:sp>
      <p:grpSp>
        <p:nvGrpSpPr>
          <p:cNvPr id="10" name="Group 9">
            <a:extLst>
              <a:ext uri="{FF2B5EF4-FFF2-40B4-BE49-F238E27FC236}">
                <a16:creationId xmlns:a16="http://schemas.microsoft.com/office/drawing/2014/main" id="{1FF9F98C-6A0A-587F-8667-DE86D89F3977}"/>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22208FD9-C23A-0996-4DE7-39BC71279313}"/>
                </a:ext>
              </a:extLst>
            </p:cNvPr>
            <p:cNvPicPr>
              <a:picLocks noChangeAspect="1"/>
            </p:cNvPicPr>
            <p:nvPr/>
          </p:nvPicPr>
          <p:blipFill>
            <a:blip r:embed="rId3"/>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5C4B4532-C399-4AAF-2FDC-540736BFEDD4}"/>
                </a:ext>
              </a:extLst>
            </p:cNvPr>
            <p:cNvPicPr>
              <a:picLocks noChangeAspect="1"/>
            </p:cNvPicPr>
            <p:nvPr/>
          </p:nvPicPr>
          <p:blipFill>
            <a:blip r:embed="rId4"/>
            <a:stretch>
              <a:fillRect/>
            </a:stretch>
          </p:blipFill>
          <p:spPr>
            <a:xfrm>
              <a:off x="3732439" y="6403272"/>
              <a:ext cx="685800" cy="685800"/>
            </a:xfrm>
            <a:prstGeom prst="rect">
              <a:avLst/>
            </a:prstGeom>
          </p:spPr>
        </p:pic>
      </p:grpSp>
      <p:sp>
        <p:nvSpPr>
          <p:cNvPr id="6" name="TextBox 5">
            <a:extLst>
              <a:ext uri="{FF2B5EF4-FFF2-40B4-BE49-F238E27FC236}">
                <a16:creationId xmlns:a16="http://schemas.microsoft.com/office/drawing/2014/main" id="{EBA137E0-7A3A-5237-A068-5A49E0C817EE}"/>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Tree>
    <p:extLst>
      <p:ext uri="{BB962C8B-B14F-4D97-AF65-F5344CB8AC3E}">
        <p14:creationId xmlns:p14="http://schemas.microsoft.com/office/powerpoint/2010/main" val="266925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6DA2-6B2D-95DD-14F7-B0E53BF9429F}"/>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B0BB23F5-1049-0BEB-FC48-4DAF4FFCF608}"/>
              </a:ext>
            </a:extLst>
          </p:cNvPr>
          <p:cNvSpPr>
            <a:spLocks noGrp="1"/>
          </p:cNvSpPr>
          <p:nvPr>
            <p:ph idx="1"/>
          </p:nvPr>
        </p:nvSpPr>
        <p:spPr/>
        <p:txBody>
          <a:bodyPr vert="horz" lIns="91440" tIns="45720" rIns="91440" bIns="45720" rtlCol="0" anchor="t">
            <a:noAutofit/>
          </a:bodyPr>
          <a:lstStyle/>
          <a:p>
            <a:r>
              <a:rPr lang="en-US" dirty="0"/>
              <a:t>To conclude this presentation, we will address the limitations encountered during the submission period.</a:t>
            </a:r>
            <a:endParaRPr lang="en-US"/>
          </a:p>
          <a:p>
            <a:pPr lvl="1">
              <a:buFont typeface="Courier New" panose="020B0604020202020204" pitchFamily="34" charset="0"/>
              <a:buChar char="o"/>
            </a:pPr>
            <a:r>
              <a:rPr lang="en-US" dirty="0"/>
              <a:t>We did not get our LEAP application approved within the timeframe, so we cannot measure our progress using a real quantum annealer, which can support up to thousands of variables.</a:t>
            </a:r>
          </a:p>
          <a:p>
            <a:pPr lvl="1">
              <a:buFont typeface="Courier New" panose="020B0604020202020204" pitchFamily="34" charset="0"/>
              <a:buChar char="o"/>
            </a:pPr>
            <a:r>
              <a:rPr lang="en-US" dirty="0"/>
              <a:t>We mostly discussed the smallest dataset.</a:t>
            </a:r>
          </a:p>
          <a:p>
            <a:pPr lvl="1">
              <a:buFont typeface="Courier New" panose="020B0604020202020204" pitchFamily="34" charset="0"/>
              <a:buChar char="o"/>
            </a:pPr>
            <a:r>
              <a:rPr lang="en-US" dirty="0"/>
              <a:t>Though software engineering best practices have been follows and we are able to see results, we need to scrutinize our code again to resolve any anomalies, such as</a:t>
            </a:r>
          </a:p>
          <a:p>
            <a:pPr lvl="2">
              <a:buFont typeface="Wingdings" panose="020B0604020202020204" pitchFamily="34" charset="0"/>
              <a:buChar char="§"/>
            </a:pPr>
            <a:r>
              <a:rPr lang="en-US" dirty="0"/>
              <a:t>Negative values of the optimization function.</a:t>
            </a:r>
          </a:p>
          <a:p>
            <a:pPr lvl="2">
              <a:buFont typeface="Wingdings" panose="020B0604020202020204" pitchFamily="34" charset="0"/>
              <a:buChar char="§"/>
            </a:pPr>
            <a:r>
              <a:rPr lang="en-US" dirty="0"/>
              <a:t>The constant bias between different quantum and classical optimization process.</a:t>
            </a:r>
          </a:p>
          <a:p>
            <a:pPr lvl="2">
              <a:buFont typeface="Wingdings" panose="020B0604020202020204" pitchFamily="34" charset="0"/>
              <a:buChar char="§"/>
            </a:pPr>
            <a:r>
              <a:rPr lang="en-US" dirty="0"/>
              <a:t>Potentially confusing the variables and guardrails they officially provided versus my implementation.</a:t>
            </a:r>
          </a:p>
          <a:p>
            <a:r>
              <a:rPr lang="en-US" dirty="0"/>
              <a:t>It is important to manage time, and ensure a smooth progression.</a:t>
            </a:r>
          </a:p>
        </p:txBody>
      </p:sp>
      <p:grpSp>
        <p:nvGrpSpPr>
          <p:cNvPr id="7" name="Group 6">
            <a:extLst>
              <a:ext uri="{FF2B5EF4-FFF2-40B4-BE49-F238E27FC236}">
                <a16:creationId xmlns:a16="http://schemas.microsoft.com/office/drawing/2014/main" id="{4E57AFF6-EED8-8C12-2AB9-3FBC1645B660}"/>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1D08466C-89E5-F5C5-5BDB-CCB0312F8D6A}"/>
                </a:ext>
              </a:extLst>
            </p:cNvPr>
            <p:cNvPicPr>
              <a:picLocks noChangeAspect="1"/>
            </p:cNvPicPr>
            <p:nvPr/>
          </p:nvPicPr>
          <p:blipFill>
            <a:blip r:embed="rId2"/>
            <a:stretch>
              <a:fillRect/>
            </a:stretch>
          </p:blipFill>
          <p:spPr>
            <a:xfrm>
              <a:off x="-1" y="6634593"/>
              <a:ext cx="3048000" cy="218216"/>
            </a:xfrm>
            <a:prstGeom prst="rect">
              <a:avLst/>
            </a:prstGeom>
          </p:spPr>
        </p:pic>
        <p:pic>
          <p:nvPicPr>
            <p:cNvPr id="6" name="Picture 5" descr="A black and white logo&#10;&#10;AI-generated content may be incorrect.">
              <a:extLst>
                <a:ext uri="{FF2B5EF4-FFF2-40B4-BE49-F238E27FC236}">
                  <a16:creationId xmlns:a16="http://schemas.microsoft.com/office/drawing/2014/main" id="{D8FB525D-AF74-8635-5077-E7F2BAF81C11}"/>
                </a:ext>
              </a:extLst>
            </p:cNvPr>
            <p:cNvPicPr>
              <a:picLocks noChangeAspect="1"/>
            </p:cNvPicPr>
            <p:nvPr/>
          </p:nvPicPr>
          <p:blipFill>
            <a:blip r:embed="rId3"/>
            <a:stretch>
              <a:fillRect/>
            </a:stretch>
          </p:blipFill>
          <p:spPr>
            <a:xfrm>
              <a:off x="3732439" y="6403272"/>
              <a:ext cx="685800" cy="685800"/>
            </a:xfrm>
            <a:prstGeom prst="rect">
              <a:avLst/>
            </a:prstGeom>
          </p:spPr>
        </p:pic>
      </p:grpSp>
      <p:sp>
        <p:nvSpPr>
          <p:cNvPr id="8" name="TextBox 7">
            <a:extLst>
              <a:ext uri="{FF2B5EF4-FFF2-40B4-BE49-F238E27FC236}">
                <a16:creationId xmlns:a16="http://schemas.microsoft.com/office/drawing/2014/main" id="{003DCBC4-B7E1-2FFB-35F8-BCA755A087C4}"/>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Tree>
    <p:extLst>
      <p:ext uri="{BB962C8B-B14F-4D97-AF65-F5344CB8AC3E}">
        <p14:creationId xmlns:p14="http://schemas.microsoft.com/office/powerpoint/2010/main" val="159009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ctrTitle"/>
          </p:nvPr>
        </p:nvSpPr>
        <p:spPr>
          <a:noFill/>
        </p:spPr>
        <p:txBody>
          <a:bodyPr anchor="b"/>
          <a:lstStyle/>
          <a:p>
            <a:pPr algn="l"/>
            <a:r>
              <a:rPr lang="en-US" dirty="0"/>
              <a:t>THANK YOU</a:t>
            </a:r>
            <a:endParaRPr lang="en-US"/>
          </a:p>
        </p:txBody>
      </p:sp>
      <p:sp>
        <p:nvSpPr>
          <p:cNvPr id="4" name="Subtitle 3">
            <a:extLst>
              <a:ext uri="{FF2B5EF4-FFF2-40B4-BE49-F238E27FC236}">
                <a16:creationId xmlns:a16="http://schemas.microsoft.com/office/drawing/2014/main" id="{889FDB67-0D45-DAFB-3E7B-C8BC68B72C8E}"/>
              </a:ext>
            </a:extLst>
          </p:cNvPr>
          <p:cNvSpPr>
            <a:spLocks noGrp="1"/>
          </p:cNvSpPr>
          <p:nvPr>
            <p:ph type="subTitle" idx="1"/>
          </p:nvPr>
        </p:nvSpPr>
        <p:spPr/>
        <p:txBody>
          <a:bodyPr vert="horz" lIns="91440" tIns="45720" rIns="91440" bIns="45720" rtlCol="0" anchor="t">
            <a:noAutofit/>
          </a:bodyPr>
          <a:lstStyle/>
          <a:p>
            <a:pPr algn="l"/>
            <a:r>
              <a:rPr lang="en-US" dirty="0"/>
              <a:t>Comment below for any questions!</a:t>
            </a:r>
          </a:p>
        </p:txBody>
      </p:sp>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8160" r="8160"/>
          <a:stretch/>
        </p:blipFill>
        <p:spPr>
          <a:xfrm>
            <a:off x="5613400" y="-6350"/>
            <a:ext cx="6578600" cy="6894513"/>
          </a:xfrm>
          <a:prstGeom prst="rect">
            <a:avLst/>
          </a:prstGeom>
        </p:spPr>
      </p:pic>
      <p:pic>
        <p:nvPicPr>
          <p:cNvPr id="9" name="Picture 8" descr="A white text on a black background&#10;&#10;AI-generated content may be incorrect.">
            <a:extLst>
              <a:ext uri="{FF2B5EF4-FFF2-40B4-BE49-F238E27FC236}">
                <a16:creationId xmlns:a16="http://schemas.microsoft.com/office/drawing/2014/main" id="{D24A8F2C-1790-D06D-A727-2CB877313270}"/>
              </a:ext>
            </a:extLst>
          </p:cNvPr>
          <p:cNvPicPr>
            <a:picLocks noChangeAspect="1"/>
          </p:cNvPicPr>
          <p:nvPr/>
        </p:nvPicPr>
        <p:blipFill>
          <a:blip r:embed="rId4"/>
          <a:stretch>
            <a:fillRect/>
          </a:stretch>
        </p:blipFill>
        <p:spPr>
          <a:xfrm>
            <a:off x="8220675" y="3297587"/>
            <a:ext cx="1369786" cy="1369542"/>
          </a:xfrm>
          <a:prstGeom prst="rect">
            <a:avLst/>
          </a:prstGeom>
        </p:spPr>
      </p:pic>
      <p:pic>
        <p:nvPicPr>
          <p:cNvPr id="11" name="Picture 10" descr="A red letter on a black background&#10;&#10;AI-generated content may be incorrect.">
            <a:extLst>
              <a:ext uri="{FF2B5EF4-FFF2-40B4-BE49-F238E27FC236}">
                <a16:creationId xmlns:a16="http://schemas.microsoft.com/office/drawing/2014/main" id="{CB44ED21-6479-2DE2-9AD4-1BF7D39498AA}"/>
              </a:ext>
            </a:extLst>
          </p:cNvPr>
          <p:cNvPicPr>
            <a:picLocks noChangeAspect="1"/>
          </p:cNvPicPr>
          <p:nvPr/>
        </p:nvPicPr>
        <p:blipFill>
          <a:blip r:embed="rId5"/>
          <a:stretch>
            <a:fillRect/>
          </a:stretch>
        </p:blipFill>
        <p:spPr>
          <a:xfrm>
            <a:off x="5776784" y="3212757"/>
            <a:ext cx="6254628" cy="460252"/>
          </a:xfrm>
          <a:prstGeom prst="rect">
            <a:avLst/>
          </a:prstGeom>
        </p:spPr>
      </p:pic>
      <p:sp>
        <p:nvSpPr>
          <p:cNvPr id="5" name="TextBox 4">
            <a:extLst>
              <a:ext uri="{FF2B5EF4-FFF2-40B4-BE49-F238E27FC236}">
                <a16:creationId xmlns:a16="http://schemas.microsoft.com/office/drawing/2014/main" id="{1DB61F25-0DC3-D8AD-A4F2-DE3171DB9569}"/>
              </a:ext>
            </a:extLst>
          </p:cNvPr>
          <p:cNvSpPr txBox="1"/>
          <p:nvPr/>
        </p:nvSpPr>
        <p:spPr>
          <a:xfrm>
            <a:off x="8051321" y="8568904"/>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
        <p:nvSpPr>
          <p:cNvPr id="7" name="TextBox 6">
            <a:extLst>
              <a:ext uri="{FF2B5EF4-FFF2-40B4-BE49-F238E27FC236}">
                <a16:creationId xmlns:a16="http://schemas.microsoft.com/office/drawing/2014/main" id="{D2A0CA9B-3A41-7059-07B5-037F11BFC173}"/>
              </a:ext>
            </a:extLst>
          </p:cNvPr>
          <p:cNvSpPr txBox="1"/>
          <p:nvPr/>
        </p:nvSpPr>
        <p:spPr>
          <a:xfrm>
            <a:off x="8051321" y="8568904"/>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
        <p:nvSpPr>
          <p:cNvPr id="10" name="TextBox 9">
            <a:extLst>
              <a:ext uri="{FF2B5EF4-FFF2-40B4-BE49-F238E27FC236}">
                <a16:creationId xmlns:a16="http://schemas.microsoft.com/office/drawing/2014/main" id="{258FED3F-31CF-BE01-9FF5-DDF46C585A5C}"/>
              </a:ext>
            </a:extLst>
          </p:cNvPr>
          <p:cNvSpPr txBox="1"/>
          <p:nvPr/>
        </p:nvSpPr>
        <p:spPr>
          <a:xfrm>
            <a:off x="0" y="8568904"/>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
        <p:nvSpPr>
          <p:cNvPr id="13" name="TextBox 12">
            <a:extLst>
              <a:ext uri="{FF2B5EF4-FFF2-40B4-BE49-F238E27FC236}">
                <a16:creationId xmlns:a16="http://schemas.microsoft.com/office/drawing/2014/main" id="{F495EB12-6F0E-DE4D-FADB-77069939B31C}"/>
              </a:ext>
            </a:extLst>
          </p:cNvPr>
          <p:cNvSpPr txBox="1"/>
          <p:nvPr/>
        </p:nvSpPr>
        <p:spPr>
          <a:xfrm>
            <a:off x="0" y="8568904"/>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
        <p:nvSpPr>
          <p:cNvPr id="3" name="TextBox 6">
            <a:extLst>
              <a:ext uri="{FF2B5EF4-FFF2-40B4-BE49-F238E27FC236}">
                <a16:creationId xmlns:a16="http://schemas.microsoft.com/office/drawing/2014/main" id="{96003EC5-12BA-440C-0F21-FFB3E198A155}"/>
              </a:ext>
            </a:extLst>
          </p:cNvPr>
          <p:cNvSpPr txBox="1"/>
          <p:nvPr/>
        </p:nvSpPr>
        <p:spPr>
          <a:xfrm>
            <a:off x="0" y="6172199"/>
            <a:ext cx="6096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accent4"/>
                </a:solidFill>
                <a:ea typeface="+mn-lt"/>
                <a:cs typeface="+mn-lt"/>
              </a:rPr>
              <a:t>WISER Quantum Project</a:t>
            </a:r>
            <a:endParaRPr lang="en-US" dirty="0">
              <a:solidFill>
                <a:schemeClr val="accent4"/>
              </a:solidFill>
            </a:endParaRPr>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ctrTitle"/>
          </p:nvPr>
        </p:nvSpPr>
        <p:spPr>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type="subTitle" idx="1"/>
          </p:nvPr>
        </p:nvSpPr>
        <p:spPr>
          <a:noFill/>
        </p:spPr>
        <p:txBody>
          <a:bodyPr anchor="ctr">
            <a:normAutofit/>
          </a:bodyPr>
          <a:lstStyle/>
          <a:p>
            <a:pPr marL="342900" indent="-342900">
              <a:buAutoNum type="arabicPeriod"/>
            </a:pPr>
            <a:r>
              <a:rPr lang="en-US" dirty="0"/>
              <a:t>Problem Statement (0:10)</a:t>
            </a:r>
          </a:p>
          <a:p>
            <a:pPr marL="342900" indent="-342900">
              <a:buAutoNum type="arabicPeriod"/>
            </a:pPr>
            <a:r>
              <a:rPr lang="en-US" dirty="0"/>
              <a:t>Our Solution (0:45)</a:t>
            </a:r>
          </a:p>
          <a:p>
            <a:pPr marL="342900" indent="-342900">
              <a:buAutoNum type="arabicPeriod"/>
            </a:pPr>
            <a:r>
              <a:rPr lang="en-US" dirty="0">
                <a:solidFill>
                  <a:srgbClr val="BA9CA0"/>
                </a:solidFill>
              </a:rPr>
              <a:t>Results &amp; Impact (1:40)</a:t>
            </a:r>
          </a:p>
          <a:p>
            <a:pPr marL="342900" indent="-342900">
              <a:buAutoNum type="arabicPeriod"/>
            </a:pPr>
            <a:r>
              <a:rPr lang="en-US" dirty="0">
                <a:solidFill>
                  <a:srgbClr val="BA9CA0"/>
                </a:solidFill>
              </a:rPr>
              <a:t>Future Scope (2:40)</a:t>
            </a:r>
          </a:p>
        </p:txBody>
      </p:sp>
      <p:pic>
        <p:nvPicPr>
          <p:cNvPr id="25" name="Picture Placeholder 6" descr="A city skyline">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3168" b="23168"/>
          <a:stretch/>
        </p:blipFill>
        <p:spPr/>
      </p:pic>
      <p:grpSp>
        <p:nvGrpSpPr>
          <p:cNvPr id="12" name="Group 11">
            <a:extLst>
              <a:ext uri="{FF2B5EF4-FFF2-40B4-BE49-F238E27FC236}">
                <a16:creationId xmlns:a16="http://schemas.microsoft.com/office/drawing/2014/main" id="{A592207E-5506-33EC-E948-1BBEBD7D8729}"/>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1AE49A4F-7B2D-5DEB-AC09-30E34AAC9369}"/>
                </a:ext>
              </a:extLst>
            </p:cNvPr>
            <p:cNvPicPr>
              <a:picLocks noChangeAspect="1"/>
            </p:cNvPicPr>
            <p:nvPr/>
          </p:nvPicPr>
          <p:blipFill>
            <a:blip r:embed="rId4"/>
            <a:stretch>
              <a:fillRect/>
            </a:stretch>
          </p:blipFill>
          <p:spPr>
            <a:xfrm>
              <a:off x="-1" y="6634593"/>
              <a:ext cx="3048000" cy="218216"/>
            </a:xfrm>
            <a:prstGeom prst="rect">
              <a:avLst/>
            </a:prstGeom>
          </p:spPr>
        </p:pic>
        <p:pic>
          <p:nvPicPr>
            <p:cNvPr id="8" name="Picture 7" descr="A black and white logo&#10;&#10;AI-generated content may be incorrect.">
              <a:extLst>
                <a:ext uri="{FF2B5EF4-FFF2-40B4-BE49-F238E27FC236}">
                  <a16:creationId xmlns:a16="http://schemas.microsoft.com/office/drawing/2014/main" id="{BACED73B-071F-237D-37B2-4FD44D7C744E}"/>
                </a:ext>
              </a:extLst>
            </p:cNvPr>
            <p:cNvPicPr>
              <a:picLocks noChangeAspect="1"/>
            </p:cNvPicPr>
            <p:nvPr/>
          </p:nvPicPr>
          <p:blipFill>
            <a:blip r:embed="rId5"/>
            <a:stretch>
              <a:fillRect/>
            </a:stretch>
          </p:blipFill>
          <p:spPr>
            <a:xfrm>
              <a:off x="3732439" y="6403272"/>
              <a:ext cx="685800" cy="685800"/>
            </a:xfrm>
            <a:prstGeom prst="rect">
              <a:avLst/>
            </a:prstGeom>
          </p:spPr>
        </p:pic>
      </p:grpSp>
      <p:sp>
        <p:nvSpPr>
          <p:cNvPr id="6" name="TextBox 5">
            <a:extLst>
              <a:ext uri="{FF2B5EF4-FFF2-40B4-BE49-F238E27FC236}">
                <a16:creationId xmlns:a16="http://schemas.microsoft.com/office/drawing/2014/main" id="{9377360C-ED36-7E78-F868-DB2473AEF530}"/>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noFill/>
        </p:spPr>
        <p:txBody>
          <a:bodyPr anchor="b"/>
          <a:lstStyle/>
          <a:p>
            <a:r>
              <a:rPr lang="en-US" dirty="0"/>
              <a:t>Problem Statement</a:t>
            </a:r>
          </a:p>
        </p:txBody>
      </p:sp>
      <p:graphicFrame>
        <p:nvGraphicFramePr>
          <p:cNvPr id="10" name="Content Placeholder 9">
            <a:extLst>
              <a:ext uri="{FF2B5EF4-FFF2-40B4-BE49-F238E27FC236}">
                <a16:creationId xmlns:a16="http://schemas.microsoft.com/office/drawing/2014/main" id="{55ABB94A-2C27-ACCD-DA88-4F5B73A67A50}"/>
              </a:ext>
            </a:extLst>
          </p:cNvPr>
          <p:cNvGraphicFramePr>
            <a:graphicFrameLocks noGrp="1"/>
          </p:cNvGraphicFramePr>
          <p:nvPr>
            <p:ph sz="half" idx="2"/>
            <p:extLst>
              <p:ext uri="{D42A27DB-BD31-4B8C-83A1-F6EECF244321}">
                <p14:modId xmlns:p14="http://schemas.microsoft.com/office/powerpoint/2010/main" val="1668165132"/>
              </p:ext>
            </p:extLst>
          </p:nvPr>
        </p:nvGraphicFramePr>
        <p:xfrm>
          <a:off x="6172200" y="1924050"/>
          <a:ext cx="5181600" cy="4252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4">
            <a:extLst>
              <a:ext uri="{FF2B5EF4-FFF2-40B4-BE49-F238E27FC236}">
                <a16:creationId xmlns:a16="http://schemas.microsoft.com/office/drawing/2014/main" id="{6F2851B7-0978-DEA9-A1BF-3273B0931FBD}"/>
              </a:ext>
            </a:extLst>
          </p:cNvPr>
          <p:cNvSpPr>
            <a:spLocks noGrp="1"/>
          </p:cNvSpPr>
          <p:nvPr>
            <p:ph sz="half" idx="1"/>
          </p:nvPr>
        </p:nvSpPr>
        <p:spPr/>
        <p:txBody>
          <a:bodyPr vert="horz" lIns="91440" tIns="45720" rIns="91440" bIns="45720" rtlCol="0" anchor="t">
            <a:normAutofit/>
          </a:bodyPr>
          <a:lstStyle/>
          <a:p>
            <a:r>
              <a:rPr lang="en-US" b="1" dirty="0"/>
              <a:t>We are implementing the </a:t>
            </a:r>
            <a:r>
              <a:rPr lang="en-US" b="1" i="1" dirty="0"/>
              <a:t>simplified OneOpto</a:t>
            </a:r>
            <a:r>
              <a:rPr lang="en-US" b="1" dirty="0"/>
              <a:t> optimization model.</a:t>
            </a:r>
          </a:p>
          <a:p>
            <a:r>
              <a:rPr lang="en-US" dirty="0">
                <a:solidFill>
                  <a:schemeClr val="accent3"/>
                </a:solidFill>
              </a:rPr>
              <a:t>The objective function is a binary quadratic model.</a:t>
            </a:r>
          </a:p>
          <a:p>
            <a:pPr lvl="1">
              <a:buFont typeface="Courier New" panose="020B0604020202020204" pitchFamily="34" charset="0"/>
              <a:buChar char="o"/>
            </a:pPr>
            <a:r>
              <a:rPr lang="en-US" dirty="0">
                <a:solidFill>
                  <a:schemeClr val="accent3"/>
                </a:solidFill>
              </a:rPr>
              <a:t>Entities include securities, set of risk buckets, set of characteristics, and a set of guardrails.</a:t>
            </a:r>
          </a:p>
          <a:p>
            <a:pPr lvl="1">
              <a:buFont typeface="Courier New" panose="020B0604020202020204" pitchFamily="34" charset="0"/>
              <a:buChar char="o"/>
            </a:pPr>
            <a:r>
              <a:rPr lang="en-US" dirty="0">
                <a:solidFill>
                  <a:schemeClr val="accent3"/>
                </a:solidFill>
              </a:rPr>
              <a:t>You are to minimize the sum of the squared difference between the target and the current portfolio contribution across all baskets and characteristics.</a:t>
            </a:r>
          </a:p>
        </p:txBody>
      </p:sp>
      <p:grpSp>
        <p:nvGrpSpPr>
          <p:cNvPr id="70" name="Group 69">
            <a:extLst>
              <a:ext uri="{FF2B5EF4-FFF2-40B4-BE49-F238E27FC236}">
                <a16:creationId xmlns:a16="http://schemas.microsoft.com/office/drawing/2014/main" id="{ECC3DE99-C242-56F4-8167-69C607404D84}"/>
              </a:ext>
            </a:extLst>
          </p:cNvPr>
          <p:cNvGrpSpPr/>
          <p:nvPr/>
        </p:nvGrpSpPr>
        <p:grpSpPr>
          <a:xfrm>
            <a:off x="-1" y="6403272"/>
            <a:ext cx="4418240" cy="685800"/>
            <a:chOff x="-1" y="6403272"/>
            <a:chExt cx="4418240" cy="685800"/>
          </a:xfrm>
        </p:grpSpPr>
        <p:pic>
          <p:nvPicPr>
            <p:cNvPr id="67" name="Picture 66" descr="A red letter on a black background&#10;&#10;AI-generated content may be incorrect.">
              <a:extLst>
                <a:ext uri="{FF2B5EF4-FFF2-40B4-BE49-F238E27FC236}">
                  <a16:creationId xmlns:a16="http://schemas.microsoft.com/office/drawing/2014/main" id="{F362E66B-E32E-F62F-1140-B51083D30D1A}"/>
                </a:ext>
              </a:extLst>
            </p:cNvPr>
            <p:cNvPicPr>
              <a:picLocks noChangeAspect="1"/>
            </p:cNvPicPr>
            <p:nvPr/>
          </p:nvPicPr>
          <p:blipFill>
            <a:blip r:embed="rId9"/>
            <a:stretch>
              <a:fillRect/>
            </a:stretch>
          </p:blipFill>
          <p:spPr>
            <a:xfrm>
              <a:off x="-1" y="6634593"/>
              <a:ext cx="3048000" cy="218216"/>
            </a:xfrm>
            <a:prstGeom prst="rect">
              <a:avLst/>
            </a:prstGeom>
          </p:spPr>
        </p:pic>
        <p:pic>
          <p:nvPicPr>
            <p:cNvPr id="69" name="Picture 68" descr="A black and white logo&#10;&#10;AI-generated content may be incorrect.">
              <a:extLst>
                <a:ext uri="{FF2B5EF4-FFF2-40B4-BE49-F238E27FC236}">
                  <a16:creationId xmlns:a16="http://schemas.microsoft.com/office/drawing/2014/main" id="{D0FD8AA8-8C16-9AA7-4D46-429AF9996F3F}"/>
                </a:ext>
              </a:extLst>
            </p:cNvPr>
            <p:cNvPicPr>
              <a:picLocks noChangeAspect="1"/>
            </p:cNvPicPr>
            <p:nvPr/>
          </p:nvPicPr>
          <p:blipFill>
            <a:blip r:embed="rId10"/>
            <a:stretch>
              <a:fillRect/>
            </a:stretch>
          </p:blipFill>
          <p:spPr>
            <a:xfrm>
              <a:off x="3732439" y="6403272"/>
              <a:ext cx="685800" cy="685800"/>
            </a:xfrm>
            <a:prstGeom prst="rect">
              <a:avLst/>
            </a:prstGeom>
          </p:spPr>
        </p:pic>
      </p:grpSp>
      <p:sp>
        <p:nvSpPr>
          <p:cNvPr id="26" name="TextBox 25">
            <a:extLst>
              <a:ext uri="{FF2B5EF4-FFF2-40B4-BE49-F238E27FC236}">
                <a16:creationId xmlns:a16="http://schemas.microsoft.com/office/drawing/2014/main" id="{1DA08047-6E59-CB26-D305-3250D311166A}"/>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Tree>
    <p:extLst>
      <p:ext uri="{BB962C8B-B14F-4D97-AF65-F5344CB8AC3E}">
        <p14:creationId xmlns:p14="http://schemas.microsoft.com/office/powerpoint/2010/main" val="821088003"/>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dirty="0"/>
              <a:t>Why does it matter</a:t>
            </a:r>
          </a:p>
        </p:txBody>
      </p:sp>
      <p:pic>
        <p:nvPicPr>
          <p:cNvPr id="24" name="Picture Placeholder 7" descr="A table of numbers and symbols&#10;&#10;AI-generated content may be incorrect.">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4"/>
          <a:srcRect l="19136" r="19136"/>
          <a:stretch/>
        </p:blipFill>
        <p:spPr>
          <a:prstGeom prst="rect">
            <a:avLst/>
          </a:prstGeom>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a:bodyPr>
          <a:lstStyle/>
          <a:p>
            <a:r>
              <a:rPr lang="en-US" dirty="0"/>
              <a:t>Numerous trades occur during the day at very high rates, think about high frequency trading.</a:t>
            </a:r>
          </a:p>
          <a:p>
            <a:r>
              <a:rPr lang="en-US" dirty="0"/>
              <a:t>The optimization problem becomes </a:t>
            </a:r>
            <a:r>
              <a:rPr lang="en-US" b="1" dirty="0"/>
              <a:t>computationally infeasible</a:t>
            </a:r>
            <a:r>
              <a:rPr lang="en-US" dirty="0"/>
              <a:t> classically. </a:t>
            </a:r>
          </a:p>
          <a:p>
            <a:pPr lvl="1">
              <a:buFont typeface="Courier New" panose="020B0604020202020204" pitchFamily="34" charset="0"/>
              <a:buChar char="o"/>
            </a:pPr>
            <a:r>
              <a:rPr lang="en-US" dirty="0">
                <a:solidFill>
                  <a:schemeClr val="accent3"/>
                </a:solidFill>
              </a:rPr>
              <a:t>The brute force approach is exponential to the number of securities.</a:t>
            </a:r>
          </a:p>
          <a:p>
            <a:pPr lvl="1">
              <a:buFont typeface="Courier New" panose="020B0604020202020204" pitchFamily="34" charset="0"/>
              <a:buChar char="o"/>
            </a:pPr>
            <a:r>
              <a:rPr lang="en-US" dirty="0">
                <a:solidFill>
                  <a:schemeClr val="accent3"/>
                </a:solidFill>
              </a:rPr>
              <a:t>Local optima and multiple optima can cause optimizers to fail.</a:t>
            </a:r>
          </a:p>
          <a:p>
            <a:pPr lvl="1">
              <a:buFont typeface="Courier New" panose="020B0604020202020204" pitchFamily="34" charset="0"/>
              <a:buChar char="o"/>
            </a:pPr>
            <a:r>
              <a:rPr lang="en-US" dirty="0">
                <a:solidFill>
                  <a:schemeClr val="accent3"/>
                </a:solidFill>
              </a:rPr>
              <a:t>Even GUROBI may fail to find a global optima within ten minutes, especially with hundreds of risk buckets and tens of characteristics.</a:t>
            </a:r>
            <a:endParaRPr lang="en-US">
              <a:solidFill>
                <a:schemeClr val="accent3"/>
              </a:solidFill>
            </a:endParaRPr>
          </a:p>
          <a:p>
            <a:r>
              <a:rPr lang="en-US" dirty="0"/>
              <a:t>The optimization problem is of a </a:t>
            </a:r>
            <a:r>
              <a:rPr lang="en-US" b="1" dirty="0"/>
              <a:t>matrix </a:t>
            </a:r>
            <a:r>
              <a:rPr lang="en-US" dirty="0"/>
              <a:t>form, and is well suited for quantum algorithms, such as QAOA.</a:t>
            </a:r>
          </a:p>
        </p:txBody>
      </p:sp>
      <p:grpSp>
        <p:nvGrpSpPr>
          <p:cNvPr id="7" name="Group 6">
            <a:extLst>
              <a:ext uri="{FF2B5EF4-FFF2-40B4-BE49-F238E27FC236}">
                <a16:creationId xmlns:a16="http://schemas.microsoft.com/office/drawing/2014/main" id="{EC407A77-EA97-1920-2729-E279400387C5}"/>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4C4AC048-FA37-AF70-FE64-D60EF8DF3CEE}"/>
                </a:ext>
              </a:extLst>
            </p:cNvPr>
            <p:cNvPicPr>
              <a:picLocks noChangeAspect="1"/>
            </p:cNvPicPr>
            <p:nvPr/>
          </p:nvPicPr>
          <p:blipFill>
            <a:blip r:embed="rId5"/>
            <a:stretch>
              <a:fillRect/>
            </a:stretch>
          </p:blipFill>
          <p:spPr>
            <a:xfrm>
              <a:off x="-1" y="6634593"/>
              <a:ext cx="3048000" cy="218216"/>
            </a:xfrm>
            <a:prstGeom prst="rect">
              <a:avLst/>
            </a:prstGeom>
          </p:spPr>
        </p:pic>
        <p:pic>
          <p:nvPicPr>
            <p:cNvPr id="6" name="Picture 5" descr="A black and white logo&#10;&#10;AI-generated content may be incorrect.">
              <a:extLst>
                <a:ext uri="{FF2B5EF4-FFF2-40B4-BE49-F238E27FC236}">
                  <a16:creationId xmlns:a16="http://schemas.microsoft.com/office/drawing/2014/main" id="{70574B26-5C96-BACF-541C-D242A2C908B5}"/>
                </a:ext>
              </a:extLst>
            </p:cNvPr>
            <p:cNvPicPr>
              <a:picLocks noChangeAspect="1"/>
            </p:cNvPicPr>
            <p:nvPr/>
          </p:nvPicPr>
          <p:blipFill>
            <a:blip r:embed="rId6"/>
            <a:stretch>
              <a:fillRect/>
            </a:stretch>
          </p:blipFill>
          <p:spPr>
            <a:xfrm>
              <a:off x="3732439" y="6403272"/>
              <a:ext cx="685800" cy="685800"/>
            </a:xfrm>
            <a:prstGeom prst="rect">
              <a:avLst/>
            </a:prstGeom>
          </p:spPr>
        </p:pic>
      </p:grpSp>
      <p:sp>
        <p:nvSpPr>
          <p:cNvPr id="8" name="TextBox 7">
            <a:extLst>
              <a:ext uri="{FF2B5EF4-FFF2-40B4-BE49-F238E27FC236}">
                <a16:creationId xmlns:a16="http://schemas.microsoft.com/office/drawing/2014/main" id="{F12AA519-3E38-68DC-E299-040E23670DF2}"/>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Tree>
    <p:extLst>
      <p:ext uri="{BB962C8B-B14F-4D97-AF65-F5344CB8AC3E}">
        <p14:creationId xmlns:p14="http://schemas.microsoft.com/office/powerpoint/2010/main" val="36666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noFill/>
        </p:spPr>
        <p:txBody>
          <a:bodyPr>
            <a:noAutofit/>
          </a:bodyPr>
          <a:lstStyle/>
          <a:p>
            <a:r>
              <a:rPr lang="en-US" dirty="0"/>
              <a:t>A quantum annealing approach</a:t>
            </a:r>
          </a:p>
        </p:txBody>
      </p:sp>
      <p:pic>
        <p:nvPicPr>
          <p:cNvPr id="43" name="Picture Placeholder 42" descr="A close-up of a machine&#10;&#10;AI-generated content may be incorrect.">
            <a:extLst>
              <a:ext uri="{FF2B5EF4-FFF2-40B4-BE49-F238E27FC236}">
                <a16:creationId xmlns:a16="http://schemas.microsoft.com/office/drawing/2014/main" id="{9100BC91-12A3-DE75-3F38-9C17D39DC5E7}"/>
              </a:ext>
            </a:extLst>
          </p:cNvPr>
          <p:cNvPicPr>
            <a:picLocks noGrp="1" noChangeAspect="1"/>
          </p:cNvPicPr>
          <p:nvPr>
            <p:ph type="pic" sz="quarter" idx="10"/>
          </p:nvPr>
        </p:nvPicPr>
        <p:blipFill>
          <a:blip r:embed="rId4"/>
          <a:srcRect l="13597" r="13597"/>
          <a:stretch/>
        </p:blipFill>
        <p:spPr/>
      </p:pic>
      <p:grpSp>
        <p:nvGrpSpPr>
          <p:cNvPr id="6" name="Group 5">
            <a:extLst>
              <a:ext uri="{FF2B5EF4-FFF2-40B4-BE49-F238E27FC236}">
                <a16:creationId xmlns:a16="http://schemas.microsoft.com/office/drawing/2014/main" id="{B0E2A8A3-4F05-4368-9D88-A0AD8DBE9A33}"/>
              </a:ext>
            </a:extLst>
          </p:cNvPr>
          <p:cNvGrpSpPr/>
          <p:nvPr/>
        </p:nvGrpSpPr>
        <p:grpSpPr>
          <a:xfrm>
            <a:off x="-1" y="6403272"/>
            <a:ext cx="4418240" cy="685800"/>
            <a:chOff x="-1" y="6403272"/>
            <a:chExt cx="4418240" cy="685800"/>
          </a:xfrm>
        </p:grpSpPr>
        <p:pic>
          <p:nvPicPr>
            <p:cNvPr id="4" name="Picture 3" descr="A red letter on a black background&#10;&#10;AI-generated content may be incorrect.">
              <a:extLst>
                <a:ext uri="{FF2B5EF4-FFF2-40B4-BE49-F238E27FC236}">
                  <a16:creationId xmlns:a16="http://schemas.microsoft.com/office/drawing/2014/main" id="{8041EC5E-10C1-56DE-95C0-ADDFB4A7D1FB}"/>
                </a:ext>
              </a:extLst>
            </p:cNvPr>
            <p:cNvPicPr>
              <a:picLocks noChangeAspect="1"/>
            </p:cNvPicPr>
            <p:nvPr/>
          </p:nvPicPr>
          <p:blipFill>
            <a:blip r:embed="rId5"/>
            <a:stretch>
              <a:fillRect/>
            </a:stretch>
          </p:blipFill>
          <p:spPr>
            <a:xfrm>
              <a:off x="-1" y="6634593"/>
              <a:ext cx="3048000" cy="218216"/>
            </a:xfrm>
            <a:prstGeom prst="rect">
              <a:avLst/>
            </a:prstGeom>
          </p:spPr>
        </p:pic>
        <p:pic>
          <p:nvPicPr>
            <p:cNvPr id="5" name="Picture 4" descr="A black and white logo&#10;&#10;AI-generated content may be incorrect.">
              <a:extLst>
                <a:ext uri="{FF2B5EF4-FFF2-40B4-BE49-F238E27FC236}">
                  <a16:creationId xmlns:a16="http://schemas.microsoft.com/office/drawing/2014/main" id="{A35B8BBE-5FDD-786E-791A-0E45243596CA}"/>
                </a:ext>
              </a:extLst>
            </p:cNvPr>
            <p:cNvPicPr>
              <a:picLocks noChangeAspect="1"/>
            </p:cNvPicPr>
            <p:nvPr/>
          </p:nvPicPr>
          <p:blipFill>
            <a:blip r:embed="rId6"/>
            <a:stretch>
              <a:fillRect/>
            </a:stretch>
          </p:blipFill>
          <p:spPr>
            <a:xfrm>
              <a:off x="3732439" y="6403272"/>
              <a:ext cx="685800" cy="685800"/>
            </a:xfrm>
            <a:prstGeom prst="rect">
              <a:avLst/>
            </a:prstGeom>
          </p:spPr>
        </p:pic>
      </p:grpSp>
      <p:sp>
        <p:nvSpPr>
          <p:cNvPr id="7" name="TextBox 6">
            <a:extLst>
              <a:ext uri="{FF2B5EF4-FFF2-40B4-BE49-F238E27FC236}">
                <a16:creationId xmlns:a16="http://schemas.microsoft.com/office/drawing/2014/main" id="{96003EC5-12BA-440C-0F21-FFB3E198A155}"/>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Tree>
    <p:extLst>
      <p:ext uri="{BB962C8B-B14F-4D97-AF65-F5344CB8AC3E}">
        <p14:creationId xmlns:p14="http://schemas.microsoft.com/office/powerpoint/2010/main" val="424203928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noFill/>
        </p:spPr>
        <p:txBody>
          <a:bodyPr/>
          <a:lstStyle/>
          <a:p>
            <a:r>
              <a:rPr lang="en-US" dirty="0"/>
              <a:t>The Variables</a:t>
            </a:r>
          </a:p>
        </p:txBody>
      </p:sp>
      <p:sp>
        <p:nvSpPr>
          <p:cNvPr id="9" name="Text Placeholder 8">
            <a:extLst>
              <a:ext uri="{FF2B5EF4-FFF2-40B4-BE49-F238E27FC236}">
                <a16:creationId xmlns:a16="http://schemas.microsoft.com/office/drawing/2014/main" id="{711BED9C-5B3F-457C-C9AB-F0496767678E}"/>
              </a:ext>
            </a:extLst>
          </p:cNvPr>
          <p:cNvSpPr>
            <a:spLocks noGrp="1"/>
          </p:cNvSpPr>
          <p:nvPr>
            <p:ph type="body" idx="1"/>
          </p:nvPr>
        </p:nvSpPr>
        <p:spPr/>
        <p:txBody>
          <a:bodyPr/>
          <a:lstStyle/>
          <a:p>
            <a:r>
              <a:rPr lang="en-US" dirty="0"/>
              <a:t>Input Variables</a:t>
            </a:r>
          </a:p>
        </p:txBody>
      </p:sp>
      <p:sp>
        <p:nvSpPr>
          <p:cNvPr id="3" name="Subtitle 2">
            <a:extLst>
              <a:ext uri="{FF2B5EF4-FFF2-40B4-BE49-F238E27FC236}">
                <a16:creationId xmlns:a16="http://schemas.microsoft.com/office/drawing/2014/main" id="{FEECEBD4-35BF-26BB-D438-DA43EBD5EE89}"/>
              </a:ext>
            </a:extLst>
          </p:cNvPr>
          <p:cNvSpPr>
            <a:spLocks noGrp="1"/>
          </p:cNvSpPr>
          <p:nvPr>
            <p:ph sz="half" idx="2"/>
          </p:nvPr>
        </p:nvSpPr>
        <p:spPr>
          <a:noFill/>
        </p:spPr>
        <p:txBody>
          <a:bodyPr vert="horz" lIns="91440" tIns="45720" rIns="91440" bIns="45720" rtlCol="0" anchor="t">
            <a:normAutofit/>
          </a:bodyPr>
          <a:lstStyle/>
          <a:p>
            <a:r>
              <a:rPr lang="en-US" dirty="0">
                <a:ea typeface="+mn-lt"/>
                <a:cs typeface="+mn-lt"/>
              </a:rPr>
              <a:t>Let </a:t>
            </a:r>
            <a:r>
              <a:rPr lang="en-US" i="1" dirty="0">
                <a:latin typeface="Times New Roman"/>
                <a:ea typeface="+mn-lt"/>
                <a:cs typeface="Times New Roman"/>
              </a:rPr>
              <a:t>C</a:t>
            </a:r>
            <a:r>
              <a:rPr lang="en-US" dirty="0">
                <a:ea typeface="+mn-lt"/>
                <a:cs typeface="+mn-lt"/>
              </a:rPr>
              <a:t> denote the set of securities.</a:t>
            </a:r>
          </a:p>
          <a:p>
            <a:pPr lvl="1">
              <a:buFont typeface="Courier New,monospace" panose="020B0604020202020204" pitchFamily="34" charset="0"/>
              <a:buChar char="o"/>
            </a:pPr>
            <a:r>
              <a:rPr lang="en-US" dirty="0">
                <a:ea typeface="+mn-lt"/>
                <a:cs typeface="+mn-lt"/>
              </a:rPr>
              <a:t>Each element </a:t>
            </a:r>
            <a:r>
              <a:rPr lang="en-US" i="1" dirty="0">
                <a:latin typeface="Times New Roman"/>
                <a:ea typeface="+mn-lt"/>
                <a:cs typeface="Times New Roman"/>
              </a:rPr>
              <a:t>c</a:t>
            </a:r>
            <a:r>
              <a:rPr lang="en-US" dirty="0">
                <a:ea typeface="+mn-lt"/>
                <a:cs typeface="+mn-lt"/>
              </a:rPr>
              <a:t> is internally indexed.</a:t>
            </a:r>
          </a:p>
          <a:p>
            <a:pPr lvl="1">
              <a:buFont typeface="Courier New,monospace" panose="020B0604020202020204" pitchFamily="34" charset="0"/>
              <a:buChar char="o"/>
            </a:pPr>
            <a:r>
              <a:rPr lang="en-US" dirty="0">
                <a:ea typeface="+mn-lt"/>
                <a:cs typeface="+mn-lt"/>
              </a:rPr>
              <a:t>Each element is expressed as a quintuple:</a:t>
            </a:r>
          </a:p>
          <a:p>
            <a:pPr lvl="2">
              <a:buFont typeface="Wingdings,Sans-Serif" panose="020B0604020202020204" pitchFamily="34" charset="0"/>
              <a:buChar char="§"/>
            </a:pPr>
            <a:r>
              <a:rPr lang="en-US" dirty="0">
                <a:ea typeface="+mn-lt"/>
                <a:cs typeface="+mn-lt"/>
              </a:rPr>
              <a:t>Market price </a:t>
            </a:r>
            <a:r>
              <a:rPr lang="en-US" i="1" dirty="0">
                <a:latin typeface="Times New Roman"/>
                <a:ea typeface="+mn-lt"/>
                <a:cs typeface="+mn-lt"/>
              </a:rPr>
              <a:t>p</a:t>
            </a:r>
            <a:r>
              <a:rPr lang="en-US" dirty="0">
                <a:ea typeface="+mn-lt"/>
                <a:cs typeface="+mn-lt"/>
              </a:rPr>
              <a:t>, Trade range (min, max, inventory), Minimum increment </a:t>
            </a:r>
            <a:r>
              <a:rPr lang="en-US" i="1" dirty="0">
                <a:latin typeface="Times New Roman"/>
                <a:ea typeface="+mn-lt"/>
                <a:cs typeface="+mn-lt"/>
              </a:rPr>
              <a:t>δ</a:t>
            </a:r>
          </a:p>
          <a:p>
            <a:pPr>
              <a:buFont typeface="Wingdings,Sans-Serif" panose="020B0604020202020204" pitchFamily="34" charset="0"/>
              <a:buChar char="§"/>
            </a:pPr>
            <a:r>
              <a:rPr lang="en-US" dirty="0">
                <a:ea typeface="+mn-lt"/>
                <a:cs typeface="+mn-lt"/>
              </a:rPr>
              <a:t>Let </a:t>
            </a:r>
            <a:r>
              <a:rPr lang="en-US" i="1" dirty="0">
                <a:latin typeface="Times New Roman"/>
                <a:ea typeface="+mn-lt"/>
                <a:cs typeface="Times New Roman"/>
              </a:rPr>
              <a:t>L</a:t>
            </a:r>
            <a:r>
              <a:rPr lang="en-US" dirty="0">
                <a:ea typeface="+mn-lt"/>
                <a:cs typeface="+mn-lt"/>
              </a:rPr>
              <a:t> denote the set of risk buckets</a:t>
            </a:r>
          </a:p>
          <a:p>
            <a:pPr lvl="1">
              <a:buFont typeface="Courier New,monospace" panose="020B0604020202020204" pitchFamily="34" charset="0"/>
              <a:buChar char="o"/>
            </a:pPr>
            <a:r>
              <a:rPr lang="en-US" dirty="0">
                <a:ea typeface="+mn-lt"/>
                <a:cs typeface="+mn-lt"/>
              </a:rPr>
              <a:t>Can be a rating or an industry.</a:t>
            </a:r>
          </a:p>
          <a:p>
            <a:pPr>
              <a:buFont typeface="Wingdings,Sans-Serif" panose="020B0604020202020204" pitchFamily="34" charset="0"/>
              <a:buChar char="§"/>
            </a:pPr>
            <a:r>
              <a:rPr lang="en-US" dirty="0">
                <a:ea typeface="+mn-lt"/>
                <a:cs typeface="+mn-lt"/>
              </a:rPr>
              <a:t>Let </a:t>
            </a:r>
            <a:r>
              <a:rPr lang="en-US" i="1" dirty="0">
                <a:latin typeface="Times New Roman"/>
                <a:ea typeface="+mn-lt"/>
                <a:cs typeface="Times New Roman"/>
              </a:rPr>
              <a:t>J</a:t>
            </a:r>
            <a:r>
              <a:rPr lang="en-US" dirty="0">
                <a:ea typeface="+mn-lt"/>
                <a:cs typeface="+mn-lt"/>
              </a:rPr>
              <a:t> denote the set of characteristics</a:t>
            </a:r>
          </a:p>
          <a:p>
            <a:pPr lvl="1">
              <a:buFont typeface="Courier New,monospace" panose="020B0604020202020204" pitchFamily="34" charset="0"/>
              <a:buChar char="o"/>
            </a:pPr>
            <a:r>
              <a:rPr lang="en-US" dirty="0">
                <a:ea typeface="+mn-lt"/>
                <a:cs typeface="+mn-lt"/>
              </a:rPr>
              <a:t>Can be any numeric field in the </a:t>
            </a:r>
            <a:r>
              <a:rPr lang="en-US" dirty="0" err="1">
                <a:ea typeface="+mn-lt"/>
                <a:cs typeface="+mn-lt"/>
              </a:rPr>
              <a:t>dataframe</a:t>
            </a:r>
            <a:r>
              <a:rPr lang="en-US" dirty="0">
                <a:ea typeface="+mn-lt"/>
                <a:cs typeface="+mn-lt"/>
              </a:rPr>
              <a:t>.</a:t>
            </a:r>
          </a:p>
        </p:txBody>
      </p:sp>
      <p:sp>
        <p:nvSpPr>
          <p:cNvPr id="10" name="Text Placeholder 9">
            <a:extLst>
              <a:ext uri="{FF2B5EF4-FFF2-40B4-BE49-F238E27FC236}">
                <a16:creationId xmlns:a16="http://schemas.microsoft.com/office/drawing/2014/main" id="{D8C3B129-333B-B4EA-1088-156C88000E0C}"/>
              </a:ext>
            </a:extLst>
          </p:cNvPr>
          <p:cNvSpPr>
            <a:spLocks noGrp="1"/>
          </p:cNvSpPr>
          <p:nvPr>
            <p:ph type="body" sz="quarter" idx="3"/>
          </p:nvPr>
        </p:nvSpPr>
        <p:spPr/>
        <p:txBody>
          <a:bodyPr/>
          <a:lstStyle/>
          <a:p>
            <a:r>
              <a:rPr lang="en-US" dirty="0"/>
              <a:t>Constraint variables</a:t>
            </a:r>
          </a:p>
        </p:txBody>
      </p:sp>
      <p:sp>
        <p:nvSpPr>
          <p:cNvPr id="4" name="Content Placeholder 3">
            <a:extLst>
              <a:ext uri="{FF2B5EF4-FFF2-40B4-BE49-F238E27FC236}">
                <a16:creationId xmlns:a16="http://schemas.microsoft.com/office/drawing/2014/main" id="{E9CE0039-434A-0DBD-3F72-FB5D957B5D91}"/>
              </a:ext>
            </a:extLst>
          </p:cNvPr>
          <p:cNvSpPr>
            <a:spLocks noGrp="1"/>
          </p:cNvSpPr>
          <p:nvPr>
            <p:ph sz="quarter" idx="4"/>
          </p:nvPr>
        </p:nvSpPr>
        <p:spPr/>
        <p:txBody>
          <a:bodyPr vert="horz" lIns="91440" tIns="45720" rIns="91440" bIns="45720" rtlCol="0" anchor="t">
            <a:normAutofit/>
          </a:bodyPr>
          <a:lstStyle/>
          <a:p>
            <a:r>
              <a:rPr lang="en-US" dirty="0">
                <a:ea typeface="+mn-lt"/>
                <a:cs typeface="+mn-lt"/>
              </a:rPr>
              <a:t>There is a guardrail and target </a:t>
            </a:r>
            <a:r>
              <a:rPr lang="en-US" i="1" err="1">
                <a:latin typeface="Times New Roman"/>
                <a:ea typeface="+mn-lt"/>
                <a:cs typeface="+mn-lt"/>
              </a:rPr>
              <a:t>K</a:t>
            </a:r>
            <a:r>
              <a:rPr lang="en-US" baseline="30000" err="1">
                <a:latin typeface="Times New Roman"/>
                <a:ea typeface="+mn-lt"/>
                <a:cs typeface="+mn-lt"/>
              </a:rPr>
              <a:t>target</a:t>
            </a:r>
            <a:r>
              <a:rPr lang="en-US" dirty="0">
                <a:ea typeface="+mn-lt"/>
                <a:cs typeface="+mn-lt"/>
              </a:rPr>
              <a:t>, </a:t>
            </a:r>
            <a:r>
              <a:rPr lang="en-US" i="1" err="1">
                <a:latin typeface="Times New Roman"/>
                <a:ea typeface="+mn-lt"/>
                <a:cs typeface="+mn-lt"/>
              </a:rPr>
              <a:t>K</a:t>
            </a:r>
            <a:r>
              <a:rPr lang="en-US" baseline="30000" err="1">
                <a:latin typeface="Times New Roman"/>
                <a:ea typeface="+mn-lt"/>
                <a:cs typeface="+mn-lt"/>
              </a:rPr>
              <a:t>low</a:t>
            </a:r>
            <a:r>
              <a:rPr lang="en-US" dirty="0">
                <a:ea typeface="+mn-lt"/>
                <a:cs typeface="+mn-lt"/>
              </a:rPr>
              <a:t>, </a:t>
            </a:r>
            <a:r>
              <a:rPr lang="en-US" i="1" err="1">
                <a:latin typeface="Times New Roman"/>
                <a:ea typeface="+mn-lt"/>
                <a:cs typeface="+mn-lt"/>
              </a:rPr>
              <a:t>K</a:t>
            </a:r>
            <a:r>
              <a:rPr lang="en-US" baseline="30000" err="1">
                <a:latin typeface="Times New Roman"/>
                <a:ea typeface="+mn-lt"/>
                <a:cs typeface="+mn-lt"/>
              </a:rPr>
              <a:t>up</a:t>
            </a:r>
            <a:r>
              <a:rPr lang="en-US" dirty="0">
                <a:ea typeface="+mn-lt"/>
                <a:cs typeface="+mn-lt"/>
              </a:rPr>
              <a:t> for each </a:t>
            </a:r>
            <a:r>
              <a:rPr lang="en-US" i="1" dirty="0">
                <a:latin typeface="Times New Roman"/>
                <a:ea typeface="+mn-lt"/>
                <a:cs typeface="+mn-lt"/>
              </a:rPr>
              <a:t>l</a:t>
            </a:r>
            <a:r>
              <a:rPr lang="en-US" dirty="0">
                <a:ea typeface="+mn-lt"/>
                <a:cs typeface="+mn-lt"/>
              </a:rPr>
              <a:t> in </a:t>
            </a:r>
            <a:r>
              <a:rPr lang="en-US" i="1" dirty="0">
                <a:latin typeface="Times New Roman"/>
                <a:ea typeface="+mn-lt"/>
                <a:cs typeface="+mn-lt"/>
              </a:rPr>
              <a:t>L</a:t>
            </a:r>
            <a:r>
              <a:rPr lang="en-US" dirty="0">
                <a:ea typeface="+mn-lt"/>
                <a:cs typeface="+mn-lt"/>
              </a:rPr>
              <a:t> and </a:t>
            </a:r>
            <a:r>
              <a:rPr lang="en-US" i="1" dirty="0">
                <a:latin typeface="Times New Roman"/>
                <a:ea typeface="+mn-lt"/>
                <a:cs typeface="+mn-lt"/>
              </a:rPr>
              <a:t>j</a:t>
            </a:r>
            <a:r>
              <a:rPr lang="en-US" dirty="0">
                <a:ea typeface="+mn-lt"/>
                <a:cs typeface="+mn-lt"/>
              </a:rPr>
              <a:t> in </a:t>
            </a:r>
            <a:r>
              <a:rPr lang="en-US" i="1" dirty="0">
                <a:latin typeface="Times New Roman"/>
                <a:ea typeface="+mn-lt"/>
                <a:cs typeface="+mn-lt"/>
              </a:rPr>
              <a:t>J</a:t>
            </a:r>
            <a:r>
              <a:rPr lang="en-US" dirty="0">
                <a:ea typeface="+mn-lt"/>
                <a:cs typeface="+mn-lt"/>
              </a:rPr>
              <a:t>.</a:t>
            </a:r>
          </a:p>
          <a:p>
            <a:pPr lvl="1">
              <a:buFont typeface="Courier New" panose="020B0604020202020204" pitchFamily="34" charset="0"/>
              <a:buChar char="o"/>
            </a:pPr>
            <a:r>
              <a:rPr lang="en-US" dirty="0">
                <a:ea typeface="+mn-lt"/>
                <a:cs typeface="+mn-lt"/>
              </a:rPr>
              <a:t>There are thus </a:t>
            </a:r>
            <a:r>
              <a:rPr lang="en-US" dirty="0">
                <a:latin typeface="Times New Roman"/>
                <a:ea typeface="+mn-lt"/>
                <a:cs typeface="+mn-lt"/>
              </a:rPr>
              <a:t>|</a:t>
            </a:r>
            <a:r>
              <a:rPr lang="en-US" i="1" dirty="0">
                <a:latin typeface="Times New Roman"/>
                <a:ea typeface="+mn-lt"/>
                <a:cs typeface="+mn-lt"/>
              </a:rPr>
              <a:t>L</a:t>
            </a:r>
            <a:r>
              <a:rPr lang="en-US" dirty="0">
                <a:latin typeface="Times New Roman"/>
                <a:ea typeface="+mn-lt"/>
                <a:cs typeface="+mn-lt"/>
              </a:rPr>
              <a:t>||</a:t>
            </a:r>
            <a:r>
              <a:rPr lang="en-US" i="1" dirty="0">
                <a:latin typeface="Times New Roman"/>
                <a:ea typeface="+mn-lt"/>
                <a:cs typeface="+mn-lt"/>
              </a:rPr>
              <a:t>J</a:t>
            </a:r>
            <a:r>
              <a:rPr lang="en-US" dirty="0">
                <a:latin typeface="Times New Roman"/>
                <a:ea typeface="+mn-lt"/>
                <a:cs typeface="+mn-lt"/>
              </a:rPr>
              <a:t>|</a:t>
            </a:r>
            <a:r>
              <a:rPr lang="en-US" dirty="0">
                <a:ea typeface="+mn-lt"/>
                <a:cs typeface="+mn-lt"/>
              </a:rPr>
              <a:t> such targets, guardrails, and quadratic terms in the objective.</a:t>
            </a:r>
          </a:p>
          <a:p>
            <a:r>
              <a:rPr lang="en-US" dirty="0">
                <a:ea typeface="+mn-lt"/>
                <a:cs typeface="+mn-lt"/>
              </a:rPr>
              <a:t>Let </a:t>
            </a:r>
            <a:r>
              <a:rPr lang="en-US" b="1" dirty="0">
                <a:latin typeface="Times New Roman"/>
                <a:ea typeface="+mn-lt"/>
                <a:cs typeface="+mn-lt"/>
              </a:rPr>
              <a:t>K</a:t>
            </a:r>
            <a:r>
              <a:rPr lang="en-US" dirty="0">
                <a:latin typeface="Times New Roman"/>
                <a:ea typeface="+mn-lt"/>
                <a:cs typeface="+mn-lt"/>
              </a:rPr>
              <a:t>[</a:t>
            </a:r>
            <a:r>
              <a:rPr lang="en-US" i="1" dirty="0">
                <a:latin typeface="Times New Roman"/>
                <a:ea typeface="+mn-lt"/>
                <a:cs typeface="+mn-lt"/>
              </a:rPr>
              <a:t>l</a:t>
            </a:r>
            <a:r>
              <a:rPr lang="en-US" dirty="0">
                <a:latin typeface="Times New Roman"/>
                <a:ea typeface="+mn-lt"/>
                <a:cs typeface="+mn-lt"/>
              </a:rPr>
              <a:t>]</a:t>
            </a:r>
            <a:r>
              <a:rPr lang="en-US" dirty="0">
                <a:ea typeface="+mn-lt"/>
                <a:cs typeface="+mn-lt"/>
              </a:rPr>
              <a:t> denote the subset of bonds belonging to risk bucket </a:t>
            </a:r>
            <a:r>
              <a:rPr lang="en-US" i="1" dirty="0">
                <a:latin typeface="Times New Roman"/>
                <a:ea typeface="+mn-lt"/>
                <a:cs typeface="+mn-lt"/>
              </a:rPr>
              <a:t>l</a:t>
            </a:r>
            <a:r>
              <a:rPr lang="en-US" dirty="0">
                <a:ea typeface="+mn-lt"/>
                <a:cs typeface="+mn-lt"/>
              </a:rPr>
              <a:t>.</a:t>
            </a:r>
          </a:p>
          <a:p>
            <a:r>
              <a:rPr lang="en-US" dirty="0">
                <a:ea typeface="+mn-lt"/>
                <a:cs typeface="+mn-lt"/>
              </a:rPr>
              <a:t>Total bonds </a:t>
            </a:r>
            <a:r>
              <a:rPr lang="en-US" i="1" dirty="0">
                <a:latin typeface="Times New Roman"/>
                <a:ea typeface="+mn-lt"/>
                <a:cs typeface="+mn-lt"/>
              </a:rPr>
              <a:t>N</a:t>
            </a:r>
            <a:r>
              <a:rPr lang="en-US" dirty="0">
                <a:ea typeface="+mn-lt"/>
                <a:cs typeface="+mn-lt"/>
              </a:rPr>
              <a:t>, residual cash guardrail </a:t>
            </a:r>
            <a:r>
              <a:rPr lang="en-US" i="1" dirty="0">
                <a:latin typeface="Times New Roman"/>
                <a:ea typeface="+mn-lt"/>
                <a:cs typeface="+mn-lt"/>
              </a:rPr>
              <a:t>R</a:t>
            </a:r>
            <a:r>
              <a:rPr lang="en-US" dirty="0">
                <a:ea typeface="+mn-lt"/>
                <a:cs typeface="+mn-lt"/>
              </a:rPr>
              <a:t>.</a:t>
            </a:r>
          </a:p>
          <a:p>
            <a:r>
              <a:rPr lang="en-US" dirty="0">
                <a:latin typeface="Univers Condensed Light"/>
                <a:ea typeface="+mn-lt"/>
                <a:cs typeface="Times New Roman"/>
              </a:rPr>
              <a:t>Output is the </a:t>
            </a:r>
            <a:r>
              <a:rPr lang="en-US" b="1" dirty="0">
                <a:latin typeface="Times New Roman"/>
                <a:ea typeface="+mn-lt"/>
                <a:cs typeface="Times New Roman"/>
              </a:rPr>
              <a:t>y</a:t>
            </a:r>
            <a:r>
              <a:rPr lang="en-US" dirty="0">
                <a:latin typeface="Univers Condensed Light"/>
                <a:ea typeface="+mn-lt"/>
                <a:cs typeface="Times New Roman"/>
              </a:rPr>
              <a:t>, the included bonds.</a:t>
            </a:r>
          </a:p>
          <a:p>
            <a:pPr lvl="1">
              <a:buFont typeface="Courier New" panose="020B0604020202020204" pitchFamily="34" charset="0"/>
              <a:buChar char="o"/>
            </a:pPr>
            <a:endParaRPr lang="en-US" i="1" dirty="0">
              <a:latin typeface="Times New Roman"/>
              <a:ea typeface="+mn-lt"/>
              <a:cs typeface="Times New Roman"/>
            </a:endParaRPr>
          </a:p>
        </p:txBody>
      </p:sp>
      <p:grpSp>
        <p:nvGrpSpPr>
          <p:cNvPr id="11" name="Group 10">
            <a:extLst>
              <a:ext uri="{FF2B5EF4-FFF2-40B4-BE49-F238E27FC236}">
                <a16:creationId xmlns:a16="http://schemas.microsoft.com/office/drawing/2014/main" id="{3537FC9D-62CA-7B1C-19C2-E35B5183F06D}"/>
              </a:ext>
            </a:extLst>
          </p:cNvPr>
          <p:cNvGrpSpPr/>
          <p:nvPr/>
        </p:nvGrpSpPr>
        <p:grpSpPr>
          <a:xfrm>
            <a:off x="-1" y="6403272"/>
            <a:ext cx="4418240" cy="685800"/>
            <a:chOff x="-1" y="6403272"/>
            <a:chExt cx="4418240" cy="685800"/>
          </a:xfrm>
        </p:grpSpPr>
        <p:pic>
          <p:nvPicPr>
            <p:cNvPr id="7" name="Picture 6" descr="A red letter on a black background&#10;&#10;AI-generated content may be incorrect.">
              <a:extLst>
                <a:ext uri="{FF2B5EF4-FFF2-40B4-BE49-F238E27FC236}">
                  <a16:creationId xmlns:a16="http://schemas.microsoft.com/office/drawing/2014/main" id="{EC70E4E3-1F92-6D2E-809F-FF618314723F}"/>
                </a:ext>
              </a:extLst>
            </p:cNvPr>
            <p:cNvPicPr>
              <a:picLocks noChangeAspect="1"/>
            </p:cNvPicPr>
            <p:nvPr/>
          </p:nvPicPr>
          <p:blipFill>
            <a:blip r:embed="rId3"/>
            <a:stretch>
              <a:fillRect/>
            </a:stretch>
          </p:blipFill>
          <p:spPr>
            <a:xfrm>
              <a:off x="-1" y="6634593"/>
              <a:ext cx="3048000" cy="218216"/>
            </a:xfrm>
            <a:prstGeom prst="rect">
              <a:avLst/>
            </a:prstGeom>
          </p:spPr>
        </p:pic>
        <p:pic>
          <p:nvPicPr>
            <p:cNvPr id="8" name="Picture 7" descr="A black and white logo&#10;&#10;AI-generated content may be incorrect.">
              <a:extLst>
                <a:ext uri="{FF2B5EF4-FFF2-40B4-BE49-F238E27FC236}">
                  <a16:creationId xmlns:a16="http://schemas.microsoft.com/office/drawing/2014/main" id="{F51D135D-459C-0671-E8F6-EB01B2FD5FB9}"/>
                </a:ext>
              </a:extLst>
            </p:cNvPr>
            <p:cNvPicPr>
              <a:picLocks noChangeAspect="1"/>
            </p:cNvPicPr>
            <p:nvPr/>
          </p:nvPicPr>
          <p:blipFill>
            <a:blip r:embed="rId4"/>
            <a:stretch>
              <a:fillRect/>
            </a:stretch>
          </p:blipFill>
          <p:spPr>
            <a:xfrm>
              <a:off x="3732439" y="6403272"/>
              <a:ext cx="685800" cy="685800"/>
            </a:xfrm>
            <a:prstGeom prst="rect">
              <a:avLst/>
            </a:prstGeom>
          </p:spPr>
        </p:pic>
      </p:grpSp>
      <p:sp>
        <p:nvSpPr>
          <p:cNvPr id="12" name="TextBox 11">
            <a:extLst>
              <a:ext uri="{FF2B5EF4-FFF2-40B4-BE49-F238E27FC236}">
                <a16:creationId xmlns:a16="http://schemas.microsoft.com/office/drawing/2014/main" id="{3384C9FA-B822-B1C0-7C0C-761C20C1261D}"/>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 | Part</a:t>
            </a:r>
            <a:r>
              <a:rPr lang="en-US" dirty="0">
                <a:solidFill>
                  <a:schemeClr val="accent4"/>
                </a:solidFill>
              </a:rPr>
              <a:t> 1</a:t>
            </a:r>
          </a:p>
        </p:txBody>
      </p:sp>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noFill/>
        </p:spPr>
        <p:txBody>
          <a:bodyPr/>
          <a:lstStyle/>
          <a:p>
            <a:r>
              <a:rPr lang="en-US" dirty="0"/>
              <a:t>The Equation</a:t>
            </a:r>
          </a:p>
        </p:txBody>
      </p:sp>
      <p:sp>
        <p:nvSpPr>
          <p:cNvPr id="5" name="Text Placeholder 4">
            <a:extLst>
              <a:ext uri="{FF2B5EF4-FFF2-40B4-BE49-F238E27FC236}">
                <a16:creationId xmlns:a16="http://schemas.microsoft.com/office/drawing/2014/main" id="{B53E5A79-8EB4-5EB5-D707-F6A8FF2B4A14}"/>
              </a:ext>
            </a:extLst>
          </p:cNvPr>
          <p:cNvSpPr>
            <a:spLocks noGrp="1"/>
          </p:cNvSpPr>
          <p:nvPr>
            <p:ph type="body" idx="1"/>
          </p:nvPr>
        </p:nvSpPr>
        <p:spPr/>
        <p:txBody>
          <a:bodyPr>
            <a:normAutofit/>
          </a:bodyPr>
          <a:lstStyle/>
          <a:p>
            <a:r>
              <a:rPr lang="en-US" dirty="0"/>
              <a:t>Reduced dataset</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2"/>
          </p:nvPr>
        </p:nvSpPr>
        <p:spPr>
          <a:solidFill>
            <a:schemeClr val="bg1"/>
          </a:solidFill>
        </p:spPr>
        <p:txBody>
          <a:bodyPr vert="horz" lIns="91440" tIns="45720" rIns="91440" bIns="45720" rtlCol="0" anchor="t">
            <a:normAutofit/>
          </a:bodyPr>
          <a:lstStyle/>
          <a:p>
            <a:r>
              <a:rPr lang="en-US" dirty="0">
                <a:latin typeface="Times New Roman"/>
                <a:cs typeface="Times New Roman"/>
              </a:rPr>
              <a:t>|</a:t>
            </a:r>
            <a:r>
              <a:rPr lang="en-US" i="1" dirty="0">
                <a:latin typeface="Times New Roman"/>
                <a:cs typeface="Times New Roman"/>
              </a:rPr>
              <a:t>C</a:t>
            </a:r>
            <a:r>
              <a:rPr lang="en-US" dirty="0">
                <a:latin typeface="Times New Roman"/>
                <a:cs typeface="Times New Roman"/>
              </a:rPr>
              <a:t>| = 31</a:t>
            </a:r>
          </a:p>
          <a:p>
            <a:r>
              <a:rPr lang="en-US" i="1" dirty="0">
                <a:latin typeface="Times New Roman"/>
                <a:cs typeface="Times New Roman"/>
              </a:rPr>
              <a:t>L</a:t>
            </a:r>
            <a:r>
              <a:rPr lang="en-US" dirty="0">
                <a:latin typeface="Times New Roman"/>
                <a:cs typeface="Times New Roman"/>
              </a:rPr>
              <a:t> = {'Capital Goods', 'Investment', 'Transportation'}</a:t>
            </a:r>
          </a:p>
          <a:p>
            <a:r>
              <a:rPr lang="en-US" i="1" dirty="0">
                <a:latin typeface="Times New Roman"/>
                <a:cs typeface="Times New Roman"/>
              </a:rPr>
              <a:t>J</a:t>
            </a:r>
            <a:r>
              <a:rPr lang="en-US" dirty="0">
                <a:latin typeface="Times New Roman"/>
                <a:cs typeface="Times New Roman"/>
              </a:rPr>
              <a:t> = {'PMV'}</a:t>
            </a:r>
          </a:p>
          <a:p>
            <a:r>
              <a:rPr lang="en-US" dirty="0">
                <a:latin typeface="Times New Roman"/>
                <a:cs typeface="Times New Roman"/>
              </a:rPr>
              <a:t>|K| = 3</a:t>
            </a:r>
          </a:p>
          <a:p>
            <a:pPr lvl="1"/>
            <a:r>
              <a:rPr lang="en-US" sz="1200" noProof="1">
                <a:latin typeface="Times New Roman"/>
                <a:ea typeface="+mn-lt"/>
                <a:cs typeface="+mn-lt"/>
              </a:rPr>
              <a:t>K</a:t>
            </a:r>
            <a:r>
              <a:rPr lang="en-US" sz="1200" baseline="-25000" noProof="1">
                <a:latin typeface="Times New Roman"/>
                <a:ea typeface="+mn-lt"/>
                <a:cs typeface="+mn-lt"/>
              </a:rPr>
              <a:t>Capital Goods, PMV</a:t>
            </a:r>
            <a:r>
              <a:rPr lang="en-US" sz="1200" noProof="1">
                <a:latin typeface="Times New Roman"/>
                <a:ea typeface="+mn-lt"/>
                <a:cs typeface="+mn-lt"/>
              </a:rPr>
              <a:t> = [4.758, 5.803, 6.847]</a:t>
            </a:r>
          </a:p>
          <a:p>
            <a:pPr lvl="1"/>
            <a:r>
              <a:rPr lang="en-US" sz="1200" noProof="1">
                <a:latin typeface="Times New Roman"/>
                <a:ea typeface="+mn-lt"/>
                <a:cs typeface="+mn-lt"/>
              </a:rPr>
              <a:t>K</a:t>
            </a:r>
            <a:r>
              <a:rPr lang="en-US" sz="1200" baseline="-25000" noProof="1">
                <a:latin typeface="Times New Roman"/>
                <a:ea typeface="+mn-lt"/>
                <a:cs typeface="+mn-lt"/>
              </a:rPr>
              <a:t>Investment, PMV</a:t>
            </a:r>
            <a:r>
              <a:rPr lang="en-US" sz="1200" noProof="1">
                <a:latin typeface="Times New Roman"/>
                <a:ea typeface="+mn-lt"/>
                <a:cs typeface="+mn-lt"/>
              </a:rPr>
              <a:t> = [4.134, 5.178, 6.223]</a:t>
            </a:r>
          </a:p>
          <a:p>
            <a:pPr lvl="1"/>
            <a:r>
              <a:rPr lang="en-US" sz="1200" noProof="1">
                <a:latin typeface="Times New Roman"/>
                <a:ea typeface="+mn-lt"/>
                <a:cs typeface="+mn-lt"/>
              </a:rPr>
              <a:t>K</a:t>
            </a:r>
            <a:r>
              <a:rPr lang="en-US" sz="1200" baseline="-25000" noProof="1">
                <a:latin typeface="Times New Roman"/>
                <a:ea typeface="+mn-lt"/>
                <a:cs typeface="+mn-lt"/>
              </a:rPr>
              <a:t>Transportation, PMV</a:t>
            </a:r>
            <a:r>
              <a:rPr lang="en-US" sz="1200" noProof="1">
                <a:latin typeface="Times New Roman"/>
                <a:ea typeface="+mn-lt"/>
                <a:cs typeface="+mn-lt"/>
              </a:rPr>
              <a:t> = [0.240, 1.284, 2.329]</a:t>
            </a:r>
          </a:p>
        </p:txBody>
      </p:sp>
      <p:sp>
        <p:nvSpPr>
          <p:cNvPr id="6" name="Text Placeholder 5">
            <a:extLst>
              <a:ext uri="{FF2B5EF4-FFF2-40B4-BE49-F238E27FC236}">
                <a16:creationId xmlns:a16="http://schemas.microsoft.com/office/drawing/2014/main" id="{5C942679-EB8F-654E-C038-496FF3036046}"/>
              </a:ext>
            </a:extLst>
          </p:cNvPr>
          <p:cNvSpPr>
            <a:spLocks noGrp="1"/>
          </p:cNvSpPr>
          <p:nvPr>
            <p:ph type="body" sz="quarter" idx="3"/>
          </p:nvPr>
        </p:nvSpPr>
        <p:spPr/>
        <p:txBody>
          <a:bodyPr>
            <a:normAutofit/>
          </a:bodyPr>
          <a:lstStyle/>
          <a:p>
            <a:r>
              <a:rPr lang="en-US" sz="2200" dirty="0"/>
              <a:t>Optimization and constraints</a:t>
            </a:r>
            <a:endParaRPr lang="en-US" sz="2200" b="0"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4"/>
          </p:nvPr>
        </p:nvSpPr>
        <p:spPr>
          <a:solidFill>
            <a:schemeClr val="bg1"/>
          </a:solidFill>
        </p:spPr>
        <p:txBody>
          <a:bodyPr vert="horz" lIns="91440" tIns="45720" rIns="91440" bIns="45720" rtlCol="0" anchor="t">
            <a:normAutofit/>
          </a:bodyPr>
          <a:lstStyle/>
          <a:p>
            <a:r>
              <a:rPr lang="en-US" i="1" noProof="1">
                <a:latin typeface="Times New Roman"/>
                <a:cs typeface="Times New Roman"/>
              </a:rPr>
              <a:t>x</a:t>
            </a:r>
            <a:r>
              <a:rPr lang="en-US" i="1" baseline="-25000" noProof="1">
                <a:latin typeface="Times New Roman"/>
                <a:cs typeface="Times New Roman"/>
              </a:rPr>
              <a:t>c</a:t>
            </a:r>
            <a:r>
              <a:rPr lang="en-US" noProof="1"/>
              <a:t> is a fixed multiple of </a:t>
            </a:r>
            <a:r>
              <a:rPr lang="en-US" i="1" noProof="1">
                <a:latin typeface="Times New Roman"/>
                <a:cs typeface="Times New Roman"/>
              </a:rPr>
              <a:t>y</a:t>
            </a:r>
            <a:r>
              <a:rPr lang="en-US" i="1" baseline="-25000" noProof="1">
                <a:latin typeface="Times New Roman"/>
                <a:cs typeface="Times New Roman"/>
              </a:rPr>
              <a:t>c</a:t>
            </a:r>
            <a:r>
              <a:rPr lang="en-US" noProof="1"/>
              <a:t> depending on the minimum and maximum trade amounts.</a:t>
            </a:r>
          </a:p>
          <a:p>
            <a:r>
              <a:rPr lang="en-US" i="1" noProof="1">
                <a:latin typeface="Times New Roman"/>
                <a:ea typeface="+mn-lt"/>
                <a:cs typeface="+mn-lt"/>
              </a:rPr>
              <a:t>ϱ</a:t>
            </a:r>
            <a:r>
              <a:rPr lang="en-US" i="1" baseline="-25000" noProof="1">
                <a:latin typeface="Times New Roman"/>
                <a:cs typeface="Times New Roman"/>
              </a:rPr>
              <a:t>j</a:t>
            </a:r>
            <a:r>
              <a:rPr lang="en-US" noProof="1">
                <a:ea typeface="+mn-lt"/>
                <a:cs typeface="+mn-lt"/>
              </a:rPr>
              <a:t> and </a:t>
            </a:r>
            <a:r>
              <a:rPr lang="en-US" i="1" noProof="1">
                <a:latin typeface="Times New Roman"/>
                <a:ea typeface="+mn-lt"/>
                <a:cs typeface="+mn-lt"/>
              </a:rPr>
              <a:t>β</a:t>
            </a:r>
            <a:r>
              <a:rPr lang="en-US" i="1" baseline="-25000" noProof="1">
                <a:latin typeface="Times New Roman"/>
                <a:ea typeface="+mn-lt"/>
                <a:cs typeface="+mn-lt"/>
              </a:rPr>
              <a:t>j</a:t>
            </a:r>
            <a:r>
              <a:rPr lang="en-US" baseline="-25000" noProof="1">
                <a:latin typeface="Times New Roman"/>
                <a:ea typeface="+mn-lt"/>
                <a:cs typeface="+mn-lt"/>
              </a:rPr>
              <a:t>,</a:t>
            </a:r>
            <a:r>
              <a:rPr lang="en-US" i="1" baseline="-25000" noProof="1">
                <a:latin typeface="Times New Roman"/>
                <a:ea typeface="+mn-lt"/>
                <a:cs typeface="+mn-lt"/>
              </a:rPr>
              <a:t>c</a:t>
            </a:r>
            <a:r>
              <a:rPr lang="en-US" noProof="1">
                <a:ea typeface="+mn-lt"/>
                <a:cs typeface="+mn-lt"/>
              </a:rPr>
              <a:t> are contribution weights.</a:t>
            </a:r>
            <a:endParaRPr lang="en-US" noProof="1"/>
          </a:p>
          <a:p>
            <a:r>
              <a:rPr lang="en-US" noProof="1">
                <a:latin typeface="Times New Roman"/>
                <a:cs typeface="Times New Roman"/>
              </a:rPr>
              <a:t>min</a:t>
            </a:r>
            <a:r>
              <a:rPr lang="en-US" b="1" baseline="-25000" noProof="1">
                <a:latin typeface="Times New Roman"/>
                <a:cs typeface="Times New Roman"/>
              </a:rPr>
              <a:t>y</a:t>
            </a:r>
            <a:r>
              <a:rPr lang="en-US" noProof="1">
                <a:latin typeface="Times New Roman"/>
                <a:cs typeface="Times New Roman"/>
              </a:rPr>
              <a:t> Σ</a:t>
            </a:r>
            <a:r>
              <a:rPr lang="en-US" i="1" baseline="-25000" noProof="1">
                <a:latin typeface="Times New Roman"/>
                <a:cs typeface="Times New Roman"/>
              </a:rPr>
              <a:t>l</a:t>
            </a:r>
            <a:r>
              <a:rPr lang="en-US" noProof="1">
                <a:latin typeface="Times New Roman"/>
                <a:cs typeface="Times New Roman"/>
              </a:rPr>
              <a:t>Σ</a:t>
            </a:r>
            <a:r>
              <a:rPr lang="en-US" i="1" baseline="-25000" noProof="1">
                <a:latin typeface="Times New Roman"/>
                <a:cs typeface="Times New Roman"/>
              </a:rPr>
              <a:t>j</a:t>
            </a:r>
            <a:r>
              <a:rPr lang="en-US" noProof="1">
                <a:latin typeface="Times New Roman"/>
                <a:cs typeface="Times New Roman"/>
              </a:rPr>
              <a:t> </a:t>
            </a:r>
            <a:r>
              <a:rPr lang="en-US" i="1" noProof="1">
                <a:latin typeface="Times New Roman"/>
                <a:ea typeface="+mn-lt"/>
                <a:cs typeface="+mn-lt"/>
              </a:rPr>
              <a:t>ϱ</a:t>
            </a:r>
            <a:r>
              <a:rPr lang="en-US" i="1" baseline="-25000" noProof="1">
                <a:latin typeface="Times New Roman"/>
                <a:ea typeface="+mn-lt"/>
                <a:cs typeface="+mn-lt"/>
              </a:rPr>
              <a:t>j</a:t>
            </a:r>
            <a:r>
              <a:rPr lang="en-US" noProof="1">
                <a:latin typeface="Times New Roman"/>
                <a:ea typeface="+mn-lt"/>
                <a:cs typeface="+mn-lt"/>
              </a:rPr>
              <a:t> (Σ</a:t>
            </a:r>
            <a:r>
              <a:rPr lang="en-US" i="1" baseline="-25000" noProof="1">
                <a:latin typeface="Times New Roman"/>
                <a:ea typeface="+mn-lt"/>
                <a:cs typeface="+mn-lt"/>
              </a:rPr>
              <a:t>c</a:t>
            </a:r>
            <a:r>
              <a:rPr lang="en-US" baseline="-25000" noProof="1">
                <a:latin typeface="Times New Roman"/>
                <a:ea typeface="+mn-lt"/>
                <a:cs typeface="+mn-lt"/>
              </a:rPr>
              <a:t> ∈ </a:t>
            </a:r>
            <a:r>
              <a:rPr lang="en-US" b="1" baseline="-25000" noProof="1">
                <a:latin typeface="Times New Roman"/>
                <a:ea typeface="+mn-lt"/>
                <a:cs typeface="+mn-lt"/>
              </a:rPr>
              <a:t>K</a:t>
            </a:r>
            <a:r>
              <a:rPr lang="en-US" baseline="-25000" noProof="1">
                <a:latin typeface="Times New Roman"/>
                <a:ea typeface="+mn-lt"/>
                <a:cs typeface="+mn-lt"/>
              </a:rPr>
              <a:t>[</a:t>
            </a:r>
            <a:r>
              <a:rPr lang="en-US" i="1" baseline="-25000" noProof="1">
                <a:latin typeface="Times New Roman"/>
                <a:ea typeface="+mn-lt"/>
                <a:cs typeface="+mn-lt"/>
              </a:rPr>
              <a:t>l</a:t>
            </a:r>
            <a:r>
              <a:rPr lang="en-US" baseline="-25000" noProof="1">
                <a:latin typeface="Times New Roman"/>
                <a:ea typeface="+mn-lt"/>
                <a:cs typeface="+mn-lt"/>
              </a:rPr>
              <a:t>]</a:t>
            </a:r>
            <a:r>
              <a:rPr lang="en-US" noProof="1">
                <a:latin typeface="Times New Roman"/>
                <a:ea typeface="+mn-lt"/>
                <a:cs typeface="+mn-lt"/>
              </a:rPr>
              <a:t> </a:t>
            </a:r>
            <a:r>
              <a:rPr lang="en-US" i="1" noProof="1">
                <a:latin typeface="Times New Roman"/>
                <a:ea typeface="+mn-lt"/>
                <a:cs typeface="+mn-lt"/>
              </a:rPr>
              <a:t>β</a:t>
            </a:r>
            <a:r>
              <a:rPr lang="en-US" i="1" baseline="-25000" noProof="1">
                <a:latin typeface="Times New Roman"/>
                <a:ea typeface="+mn-lt"/>
                <a:cs typeface="+mn-lt"/>
              </a:rPr>
              <a:t>j</a:t>
            </a:r>
            <a:r>
              <a:rPr lang="en-US" baseline="-25000" noProof="1">
                <a:latin typeface="Times New Roman"/>
                <a:ea typeface="+mn-lt"/>
                <a:cs typeface="+mn-lt"/>
              </a:rPr>
              <a:t>,</a:t>
            </a:r>
            <a:r>
              <a:rPr lang="en-US" i="1" baseline="-25000" noProof="1">
                <a:latin typeface="Times New Roman"/>
                <a:ea typeface="+mn-lt"/>
                <a:cs typeface="+mn-lt"/>
              </a:rPr>
              <a:t>c</a:t>
            </a:r>
            <a:r>
              <a:rPr lang="en-US" i="1" noProof="1">
                <a:latin typeface="Times New Roman"/>
                <a:ea typeface="+mn-lt"/>
                <a:cs typeface="Times New Roman"/>
              </a:rPr>
              <a:t>x</a:t>
            </a:r>
            <a:r>
              <a:rPr lang="en-US" i="1" baseline="-25000" noProof="1">
                <a:latin typeface="Times New Roman"/>
                <a:ea typeface="+mn-lt"/>
                <a:cs typeface="Times New Roman"/>
              </a:rPr>
              <a:t>c</a:t>
            </a:r>
            <a:r>
              <a:rPr lang="en-US" noProof="1">
                <a:latin typeface="Times New Roman"/>
                <a:ea typeface="+mn-lt"/>
                <a:cs typeface="+mn-lt"/>
              </a:rPr>
              <a:t> - </a:t>
            </a:r>
            <a:r>
              <a:rPr lang="en-US" i="1" noProof="1">
                <a:latin typeface="Times New Roman"/>
                <a:ea typeface="+mn-lt"/>
                <a:cs typeface="+mn-lt"/>
              </a:rPr>
              <a:t>K</a:t>
            </a:r>
            <a:r>
              <a:rPr lang="en-US" baseline="30000" noProof="1">
                <a:latin typeface="Times New Roman"/>
                <a:ea typeface="+mn-lt"/>
                <a:cs typeface="+mn-lt"/>
              </a:rPr>
              <a:t>target</a:t>
            </a:r>
            <a:r>
              <a:rPr lang="en-US" noProof="1">
                <a:latin typeface="Times New Roman"/>
                <a:ea typeface="+mn-lt"/>
                <a:cs typeface="+mn-lt"/>
              </a:rPr>
              <a:t>)</a:t>
            </a:r>
            <a:r>
              <a:rPr lang="en-US" baseline="30000" noProof="1">
                <a:latin typeface="Times New Roman"/>
                <a:ea typeface="+mn-lt"/>
                <a:cs typeface="+mn-lt"/>
              </a:rPr>
              <a:t>2</a:t>
            </a:r>
          </a:p>
          <a:p>
            <a:r>
              <a:rPr lang="en-US" noProof="1">
                <a:latin typeface="Times New Roman"/>
                <a:cs typeface="Times New Roman"/>
              </a:rPr>
              <a:t>Σ</a:t>
            </a:r>
            <a:r>
              <a:rPr lang="en-US" i="1" baseline="-25000" noProof="1">
                <a:latin typeface="Times New Roman"/>
                <a:cs typeface="Times New Roman"/>
              </a:rPr>
              <a:t>c</a:t>
            </a:r>
            <a:r>
              <a:rPr lang="en-US" noProof="1">
                <a:latin typeface="Times New Roman"/>
                <a:cs typeface="Times New Roman"/>
              </a:rPr>
              <a:t> </a:t>
            </a:r>
            <a:r>
              <a:rPr lang="en-US" i="1" noProof="1">
                <a:latin typeface="Times New Roman"/>
                <a:cs typeface="Times New Roman"/>
              </a:rPr>
              <a:t>y</a:t>
            </a:r>
            <a:r>
              <a:rPr lang="en-US" i="1" baseline="-25000" noProof="1">
                <a:latin typeface="Times New Roman"/>
                <a:cs typeface="Times New Roman"/>
              </a:rPr>
              <a:t>c</a:t>
            </a:r>
            <a:r>
              <a:rPr lang="en-US" noProof="1">
                <a:latin typeface="Times New Roman"/>
                <a:cs typeface="Times New Roman"/>
              </a:rPr>
              <a:t> ≤ </a:t>
            </a:r>
            <a:r>
              <a:rPr lang="en-US" i="1" noProof="1">
                <a:latin typeface="Times New Roman"/>
                <a:cs typeface="Times New Roman"/>
              </a:rPr>
              <a:t>N</a:t>
            </a:r>
            <a:r>
              <a:rPr lang="en-US" noProof="1">
                <a:latin typeface="Times New Roman"/>
                <a:cs typeface="Times New Roman"/>
              </a:rPr>
              <a:t>, Σ</a:t>
            </a:r>
            <a:r>
              <a:rPr lang="en-US" baseline="-25000" noProof="1">
                <a:latin typeface="Times New Roman"/>
                <a:cs typeface="Times New Roman"/>
              </a:rPr>
              <a:t>c </a:t>
            </a:r>
            <a:r>
              <a:rPr lang="en-US" i="1" noProof="1">
                <a:latin typeface="Times New Roman"/>
                <a:cs typeface="Times New Roman"/>
              </a:rPr>
              <a:t>p</a:t>
            </a:r>
            <a:r>
              <a:rPr lang="en-US" i="1" baseline="-25000" noProof="1">
                <a:latin typeface="Times New Roman"/>
                <a:cs typeface="Times New Roman"/>
              </a:rPr>
              <a:t>c</a:t>
            </a:r>
            <a:r>
              <a:rPr lang="en-US" i="1" noProof="1">
                <a:latin typeface="Times New Roman"/>
                <a:cs typeface="Times New Roman"/>
              </a:rPr>
              <a:t>δ</a:t>
            </a:r>
            <a:r>
              <a:rPr lang="en-US" i="1" baseline="-25000" noProof="1">
                <a:latin typeface="Times New Roman"/>
                <a:ea typeface="+mn-lt"/>
                <a:cs typeface="Times New Roman"/>
              </a:rPr>
              <a:t>c</a:t>
            </a:r>
            <a:r>
              <a:rPr lang="en-US" i="1" noProof="1">
                <a:latin typeface="Times New Roman"/>
                <a:ea typeface="+mn-lt"/>
                <a:cs typeface="Times New Roman"/>
              </a:rPr>
              <a:t>β</a:t>
            </a:r>
            <a:r>
              <a:rPr lang="en-US" i="1" baseline="-25000" noProof="1">
                <a:latin typeface="Times New Roman"/>
                <a:ea typeface="+mn-lt"/>
                <a:cs typeface="+mn-lt"/>
              </a:rPr>
              <a:t>j,c</a:t>
            </a:r>
            <a:r>
              <a:rPr lang="en-US" i="1" noProof="1">
                <a:latin typeface="Times New Roman"/>
                <a:ea typeface="+mn-lt"/>
                <a:cs typeface="+mn-lt"/>
              </a:rPr>
              <a:t>x</a:t>
            </a:r>
            <a:r>
              <a:rPr lang="en-US" i="1" baseline="-25000" noProof="1">
                <a:latin typeface="Times New Roman"/>
                <a:ea typeface="+mn-lt"/>
                <a:cs typeface="+mn-lt"/>
              </a:rPr>
              <a:t>c</a:t>
            </a:r>
            <a:r>
              <a:rPr lang="en-US" noProof="1">
                <a:latin typeface="Times New Roman"/>
                <a:ea typeface="+mn-lt"/>
                <a:cs typeface="+mn-lt"/>
              </a:rPr>
              <a:t> ∈ </a:t>
            </a:r>
            <a:r>
              <a:rPr lang="en-US" i="1" noProof="1">
                <a:latin typeface="Times New Roman"/>
                <a:ea typeface="+mn-lt"/>
                <a:cs typeface="+mn-lt"/>
              </a:rPr>
              <a:t>R</a:t>
            </a:r>
            <a:endParaRPr lang="en-US" i="1" noProof="1">
              <a:latin typeface="Times New Roman"/>
              <a:cs typeface="Times New Roman"/>
            </a:endParaRPr>
          </a:p>
          <a:p>
            <a:r>
              <a:rPr lang="en-US" noProof="1">
                <a:latin typeface="Times New Roman"/>
                <a:ea typeface="+mn-lt"/>
                <a:cs typeface="+mn-lt"/>
              </a:rPr>
              <a:t>∀</a:t>
            </a:r>
            <a:r>
              <a:rPr lang="en-US" i="1" noProof="1">
                <a:latin typeface="Times New Roman"/>
                <a:ea typeface="+mn-lt"/>
                <a:cs typeface="+mn-lt"/>
              </a:rPr>
              <a:t>j</a:t>
            </a:r>
            <a:r>
              <a:rPr lang="en-US" noProof="1">
                <a:latin typeface="Times New Roman"/>
                <a:ea typeface="+mn-lt"/>
                <a:cs typeface="+mn-lt"/>
              </a:rPr>
              <a:t>∀</a:t>
            </a:r>
            <a:r>
              <a:rPr lang="en-US" i="1" noProof="1">
                <a:latin typeface="Times New Roman"/>
                <a:ea typeface="+mn-lt"/>
                <a:cs typeface="+mn-lt"/>
              </a:rPr>
              <a:t>l</a:t>
            </a:r>
            <a:r>
              <a:rPr lang="en-US" noProof="1">
                <a:latin typeface="Times New Roman"/>
                <a:ea typeface="+mn-lt"/>
                <a:cs typeface="+mn-lt"/>
              </a:rPr>
              <a:t> Σ</a:t>
            </a:r>
            <a:r>
              <a:rPr lang="en-US" i="1" baseline="-25000" noProof="1">
                <a:latin typeface="Times New Roman"/>
                <a:ea typeface="+mn-lt"/>
                <a:cs typeface="+mn-lt"/>
              </a:rPr>
              <a:t>c </a:t>
            </a:r>
            <a:r>
              <a:rPr lang="en-US" baseline="-25000" noProof="1">
                <a:latin typeface="Times New Roman"/>
                <a:ea typeface="+mn-lt"/>
                <a:cs typeface="+mn-lt"/>
              </a:rPr>
              <a:t>∈ </a:t>
            </a:r>
            <a:r>
              <a:rPr lang="en-US" b="1" baseline="-25000" noProof="1">
                <a:latin typeface="Times New Roman"/>
                <a:ea typeface="+mn-lt"/>
                <a:cs typeface="+mn-lt"/>
              </a:rPr>
              <a:t>K</a:t>
            </a:r>
            <a:r>
              <a:rPr lang="en-US" baseline="-25000" noProof="1">
                <a:latin typeface="Times New Roman"/>
                <a:ea typeface="+mn-lt"/>
                <a:cs typeface="+mn-lt"/>
              </a:rPr>
              <a:t>[</a:t>
            </a:r>
            <a:r>
              <a:rPr lang="en-US" i="1" baseline="-25000" noProof="1">
                <a:latin typeface="Times New Roman"/>
                <a:ea typeface="+mn-lt"/>
                <a:cs typeface="+mn-lt"/>
              </a:rPr>
              <a:t>l</a:t>
            </a:r>
            <a:r>
              <a:rPr lang="en-US" baseline="-25000" noProof="1">
                <a:latin typeface="Times New Roman"/>
                <a:ea typeface="+mn-lt"/>
                <a:cs typeface="+mn-lt"/>
              </a:rPr>
              <a:t>] </a:t>
            </a:r>
            <a:r>
              <a:rPr lang="en-US" i="1" noProof="1">
                <a:latin typeface="Times New Roman"/>
                <a:ea typeface="+mn-lt"/>
                <a:cs typeface="+mn-lt"/>
              </a:rPr>
              <a:t>p</a:t>
            </a:r>
            <a:r>
              <a:rPr lang="en-US" i="1" baseline="-25000" noProof="1">
                <a:latin typeface="Times New Roman"/>
                <a:ea typeface="+mn-lt"/>
                <a:cs typeface="+mn-lt"/>
              </a:rPr>
              <a:t>c</a:t>
            </a:r>
            <a:r>
              <a:rPr lang="en-US" i="1" noProof="1">
                <a:latin typeface="Times New Roman"/>
                <a:ea typeface="+mn-lt"/>
                <a:cs typeface="+mn-lt"/>
              </a:rPr>
              <a:t>δ</a:t>
            </a:r>
            <a:r>
              <a:rPr lang="en-US" i="1" baseline="-25000" noProof="1">
                <a:latin typeface="Times New Roman"/>
                <a:ea typeface="+mn-lt"/>
                <a:cs typeface="+mn-lt"/>
              </a:rPr>
              <a:t>c</a:t>
            </a:r>
            <a:r>
              <a:rPr lang="en-US" i="1" noProof="1">
                <a:latin typeface="Times New Roman"/>
                <a:ea typeface="+mn-lt"/>
                <a:cs typeface="+mn-lt"/>
              </a:rPr>
              <a:t>β</a:t>
            </a:r>
            <a:r>
              <a:rPr lang="en-US" i="1" baseline="-25000" noProof="1">
                <a:latin typeface="Times New Roman"/>
                <a:ea typeface="+mn-lt"/>
                <a:cs typeface="+mn-lt"/>
              </a:rPr>
              <a:t>j,c</a:t>
            </a:r>
            <a:r>
              <a:rPr lang="en-US" i="1" noProof="1">
                <a:latin typeface="Times New Roman"/>
                <a:ea typeface="+mn-lt"/>
                <a:cs typeface="+mn-lt"/>
              </a:rPr>
              <a:t>x</a:t>
            </a:r>
            <a:r>
              <a:rPr lang="en-US" i="1" baseline="-25000" noProof="1">
                <a:latin typeface="Times New Roman"/>
                <a:ea typeface="+mn-lt"/>
                <a:cs typeface="+mn-lt"/>
              </a:rPr>
              <a:t>c</a:t>
            </a:r>
            <a:r>
              <a:rPr lang="en-US" noProof="1">
                <a:latin typeface="Times New Roman"/>
                <a:ea typeface="+mn-lt"/>
                <a:cs typeface="+mn-lt"/>
              </a:rPr>
              <a:t> ∈ </a:t>
            </a:r>
            <a:r>
              <a:rPr lang="en-US" i="1" noProof="1">
                <a:latin typeface="Times New Roman"/>
                <a:ea typeface="+mn-lt"/>
                <a:cs typeface="+mn-lt"/>
              </a:rPr>
              <a:t>K</a:t>
            </a:r>
            <a:r>
              <a:rPr lang="en-US" i="1" baseline="-25000" noProof="1">
                <a:latin typeface="Times New Roman"/>
                <a:ea typeface="+mn-lt"/>
                <a:cs typeface="+mn-lt"/>
              </a:rPr>
              <a:t>l,j</a:t>
            </a:r>
          </a:p>
          <a:p>
            <a:endParaRPr lang="en-US" noProof="1"/>
          </a:p>
        </p:txBody>
      </p:sp>
      <p:grpSp>
        <p:nvGrpSpPr>
          <p:cNvPr id="13" name="Group 12">
            <a:extLst>
              <a:ext uri="{FF2B5EF4-FFF2-40B4-BE49-F238E27FC236}">
                <a16:creationId xmlns:a16="http://schemas.microsoft.com/office/drawing/2014/main" id="{A0DA611C-B295-859E-BF09-14450AEB33B5}"/>
              </a:ext>
            </a:extLst>
          </p:cNvPr>
          <p:cNvGrpSpPr/>
          <p:nvPr/>
        </p:nvGrpSpPr>
        <p:grpSpPr>
          <a:xfrm>
            <a:off x="-1" y="6403272"/>
            <a:ext cx="4418240" cy="685800"/>
            <a:chOff x="-1" y="6403272"/>
            <a:chExt cx="4418240" cy="685800"/>
          </a:xfrm>
        </p:grpSpPr>
        <p:pic>
          <p:nvPicPr>
            <p:cNvPr id="11" name="Picture 10" descr="A red letter on a black background&#10;&#10;AI-generated content may be incorrect.">
              <a:extLst>
                <a:ext uri="{FF2B5EF4-FFF2-40B4-BE49-F238E27FC236}">
                  <a16:creationId xmlns:a16="http://schemas.microsoft.com/office/drawing/2014/main" id="{488A8D8F-D696-5472-C0D8-16E997253901}"/>
                </a:ext>
              </a:extLst>
            </p:cNvPr>
            <p:cNvPicPr>
              <a:picLocks noChangeAspect="1"/>
            </p:cNvPicPr>
            <p:nvPr/>
          </p:nvPicPr>
          <p:blipFill>
            <a:blip r:embed="rId3"/>
            <a:stretch>
              <a:fillRect/>
            </a:stretch>
          </p:blipFill>
          <p:spPr>
            <a:xfrm>
              <a:off x="-1" y="6634593"/>
              <a:ext cx="3048000" cy="218216"/>
            </a:xfrm>
            <a:prstGeom prst="rect">
              <a:avLst/>
            </a:prstGeom>
          </p:spPr>
        </p:pic>
        <p:pic>
          <p:nvPicPr>
            <p:cNvPr id="12" name="Picture 11" descr="A black and white logo&#10;&#10;AI-generated content may be incorrect.">
              <a:extLst>
                <a:ext uri="{FF2B5EF4-FFF2-40B4-BE49-F238E27FC236}">
                  <a16:creationId xmlns:a16="http://schemas.microsoft.com/office/drawing/2014/main" id="{6FA53827-C65C-A923-64E5-DB43A83F2F36}"/>
                </a:ext>
              </a:extLst>
            </p:cNvPr>
            <p:cNvPicPr>
              <a:picLocks noChangeAspect="1"/>
            </p:cNvPicPr>
            <p:nvPr/>
          </p:nvPicPr>
          <p:blipFill>
            <a:blip r:embed="rId4"/>
            <a:stretch>
              <a:fillRect/>
            </a:stretch>
          </p:blipFill>
          <p:spPr>
            <a:xfrm>
              <a:off x="3732439" y="6403272"/>
              <a:ext cx="685800" cy="685800"/>
            </a:xfrm>
            <a:prstGeom prst="rect">
              <a:avLst/>
            </a:prstGeom>
          </p:spPr>
        </p:pic>
      </p:grpSp>
      <p:sp>
        <p:nvSpPr>
          <p:cNvPr id="8" name="TextBox 7">
            <a:extLst>
              <a:ext uri="{FF2B5EF4-FFF2-40B4-BE49-F238E27FC236}">
                <a16:creationId xmlns:a16="http://schemas.microsoft.com/office/drawing/2014/main" id="{D98AE5CD-55D4-9369-AB4F-D9E8746A25B8}"/>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 | Part</a:t>
            </a:r>
            <a:r>
              <a:rPr lang="en-US" dirty="0">
                <a:solidFill>
                  <a:schemeClr val="accent4"/>
                </a:solidFill>
              </a:rPr>
              <a:t> 1</a:t>
            </a:r>
          </a:p>
        </p:txBody>
      </p:sp>
    </p:spTree>
    <p:extLst>
      <p:ext uri="{BB962C8B-B14F-4D97-AF65-F5344CB8AC3E}">
        <p14:creationId xmlns:p14="http://schemas.microsoft.com/office/powerpoint/2010/main" val="83740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lstStyle/>
          <a:p>
            <a:r>
              <a:rPr lang="en-US" dirty="0"/>
              <a:t>Our D-WAVE Solution</a:t>
            </a:r>
          </a:p>
        </p:txBody>
      </p:sp>
      <p:pic>
        <p:nvPicPr>
          <p:cNvPr id="12" name="Picture Placeholder 11" descr="A graph with a red line&#10;&#10;AI-generated content may be incorrect.">
            <a:extLst>
              <a:ext uri="{FF2B5EF4-FFF2-40B4-BE49-F238E27FC236}">
                <a16:creationId xmlns:a16="http://schemas.microsoft.com/office/drawing/2014/main" id="{93658CAF-BDE8-825D-2E88-DF52710BD4E0}"/>
              </a:ext>
            </a:extLst>
          </p:cNvPr>
          <p:cNvPicPr>
            <a:picLocks noGrp="1" noChangeAspect="1"/>
          </p:cNvPicPr>
          <p:nvPr>
            <p:ph type="pic" idx="1"/>
          </p:nvPr>
        </p:nvPicPr>
        <p:blipFill>
          <a:blip r:embed="rId4"/>
          <a:srcRect t="6620" b="6620"/>
          <a:stretch/>
        </p:blipFill>
        <p:spPr>
          <a:prstGeom prst="rect">
            <a:avLst/>
          </a:prstGeom>
        </p:spPr>
      </p:pic>
      <p:sp>
        <p:nvSpPr>
          <p:cNvPr id="3" name="Content Placeholder 2">
            <a:extLst>
              <a:ext uri="{FF2B5EF4-FFF2-40B4-BE49-F238E27FC236}">
                <a16:creationId xmlns:a16="http://schemas.microsoft.com/office/drawing/2014/main" id="{FACE640F-7F5A-BDB7-205D-765FA80B6796}"/>
              </a:ext>
            </a:extLst>
          </p:cNvPr>
          <p:cNvSpPr>
            <a:spLocks noGrp="1"/>
          </p:cNvSpPr>
          <p:nvPr>
            <p:ph type="body" sz="half" idx="2"/>
          </p:nvPr>
        </p:nvSpPr>
        <p:spPr>
          <a:noFill/>
        </p:spPr>
        <p:txBody>
          <a:bodyPr vert="horz" lIns="91440" tIns="45720" rIns="91440" bIns="45720" rtlCol="0" anchor="t">
            <a:normAutofit/>
          </a:bodyPr>
          <a:lstStyle/>
          <a:p>
            <a:r>
              <a:rPr lang="en-US" b="1" dirty="0"/>
              <a:t>We implemented our solution in Python, using the </a:t>
            </a:r>
            <a:r>
              <a:rPr lang="en-US" b="1" i="1" err="1"/>
              <a:t>dwave</a:t>
            </a:r>
            <a:r>
              <a:rPr lang="en-US" b="1" i="1" dirty="0"/>
              <a:t>-system</a:t>
            </a:r>
            <a:r>
              <a:rPr lang="en-US" b="1" dirty="0"/>
              <a:t> package.</a:t>
            </a:r>
          </a:p>
          <a:p>
            <a:pPr marL="285750" indent="-285750">
              <a:buChar char="•"/>
            </a:pPr>
            <a:r>
              <a:rPr lang="en-US" dirty="0">
                <a:solidFill>
                  <a:schemeClr val="accent3"/>
                </a:solidFill>
              </a:rPr>
              <a:t>The optimization equation is converted to expanded form, and then to the format compatible with D-WAVE.</a:t>
            </a:r>
          </a:p>
          <a:p>
            <a:pPr marL="285750" indent="-285750">
              <a:buChar char="•"/>
            </a:pPr>
            <a:r>
              <a:rPr lang="en-US" dirty="0">
                <a:solidFill>
                  <a:schemeClr val="accent3"/>
                </a:solidFill>
              </a:rPr>
              <a:t>Each element of </a:t>
            </a:r>
            <a:r>
              <a:rPr lang="en-US" b="1" dirty="0">
                <a:solidFill>
                  <a:schemeClr val="accent3"/>
                </a:solidFill>
                <a:latin typeface="Times New Roman"/>
                <a:cs typeface="Times New Roman"/>
              </a:rPr>
              <a:t>y</a:t>
            </a:r>
            <a:r>
              <a:rPr lang="en-US" dirty="0">
                <a:solidFill>
                  <a:schemeClr val="accent3"/>
                </a:solidFill>
              </a:rPr>
              <a:t> is named after the bond.</a:t>
            </a:r>
          </a:p>
          <a:p>
            <a:pPr marL="742950" lvl="1" indent="-285750">
              <a:buFont typeface="Courier New" panose="020B0604020202020204" pitchFamily="34" charset="0"/>
              <a:buChar char="o"/>
            </a:pPr>
            <a:r>
              <a:rPr lang="en-US" dirty="0">
                <a:solidFill>
                  <a:schemeClr val="accent3"/>
                </a:solidFill>
              </a:rPr>
              <a:t>Sorted by the risk bucket, so block-diagonal if the buckets do not overlap.</a:t>
            </a:r>
          </a:p>
          <a:p>
            <a:pPr marL="285750" indent="-285750">
              <a:buChar char="•"/>
            </a:pPr>
            <a:r>
              <a:rPr lang="en-US" dirty="0">
                <a:solidFill>
                  <a:schemeClr val="accent3"/>
                </a:solidFill>
              </a:rPr>
              <a:t>To the right is the QAOA matrix.</a:t>
            </a:r>
          </a:p>
          <a:p>
            <a:pPr marL="742950" lvl="1" indent="-285750">
              <a:buFont typeface="Courier New" panose="020B0604020202020204" pitchFamily="34" charset="0"/>
              <a:buChar char="o"/>
            </a:pPr>
            <a:r>
              <a:rPr lang="en-US" dirty="0">
                <a:solidFill>
                  <a:schemeClr val="accent3"/>
                </a:solidFill>
              </a:rPr>
              <a:t>Red entries negative, gray entries positive.</a:t>
            </a:r>
          </a:p>
          <a:p>
            <a:pPr marL="742950" lvl="1" indent="-285750">
              <a:buFont typeface="Courier New" panose="020B0604020202020204" pitchFamily="34" charset="0"/>
              <a:buChar char="o"/>
            </a:pPr>
            <a:r>
              <a:rPr lang="en-US" dirty="0">
                <a:solidFill>
                  <a:schemeClr val="accent3"/>
                </a:solidFill>
                <a:ea typeface="+mn-lt"/>
                <a:cs typeface="+mn-lt"/>
              </a:rPr>
              <a:t>The off-diagonal entries have much lower magnitudes (order of 0.2 to 1.5) against the diagonal entries (order of –5).</a:t>
            </a:r>
            <a:endParaRPr lang="en-US" dirty="0">
              <a:solidFill>
                <a:schemeClr val="accent3"/>
              </a:solidFill>
            </a:endParaRPr>
          </a:p>
        </p:txBody>
      </p:sp>
      <p:grpSp>
        <p:nvGrpSpPr>
          <p:cNvPr id="10" name="Group 9">
            <a:extLst>
              <a:ext uri="{FF2B5EF4-FFF2-40B4-BE49-F238E27FC236}">
                <a16:creationId xmlns:a16="http://schemas.microsoft.com/office/drawing/2014/main" id="{1EB5B66F-92D8-24AD-EDCC-5B7286736CC4}"/>
              </a:ext>
            </a:extLst>
          </p:cNvPr>
          <p:cNvGrpSpPr/>
          <p:nvPr/>
        </p:nvGrpSpPr>
        <p:grpSpPr>
          <a:xfrm>
            <a:off x="-1" y="6403272"/>
            <a:ext cx="4418240" cy="685800"/>
            <a:chOff x="-1" y="6403272"/>
            <a:chExt cx="4418240" cy="685800"/>
          </a:xfrm>
        </p:grpSpPr>
        <p:pic>
          <p:nvPicPr>
            <p:cNvPr id="8" name="Picture 7" descr="A red letter on a black background&#10;&#10;AI-generated content may be incorrect.">
              <a:extLst>
                <a:ext uri="{FF2B5EF4-FFF2-40B4-BE49-F238E27FC236}">
                  <a16:creationId xmlns:a16="http://schemas.microsoft.com/office/drawing/2014/main" id="{0C3D0DD1-FED5-2FB8-E74B-CC37E977FEC6}"/>
                </a:ext>
              </a:extLst>
            </p:cNvPr>
            <p:cNvPicPr>
              <a:picLocks noChangeAspect="1"/>
            </p:cNvPicPr>
            <p:nvPr/>
          </p:nvPicPr>
          <p:blipFill>
            <a:blip r:embed="rId5"/>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6619266E-9590-8DFE-DC3D-75A715114329}"/>
                </a:ext>
              </a:extLst>
            </p:cNvPr>
            <p:cNvPicPr>
              <a:picLocks noChangeAspect="1"/>
            </p:cNvPicPr>
            <p:nvPr/>
          </p:nvPicPr>
          <p:blipFill>
            <a:blip r:embed="rId6"/>
            <a:stretch>
              <a:fillRect/>
            </a:stretch>
          </p:blipFill>
          <p:spPr>
            <a:xfrm>
              <a:off x="3732439" y="6403272"/>
              <a:ext cx="685800" cy="685800"/>
            </a:xfrm>
            <a:prstGeom prst="rect">
              <a:avLst/>
            </a:prstGeom>
          </p:spPr>
        </p:pic>
      </p:grpSp>
      <p:sp>
        <p:nvSpPr>
          <p:cNvPr id="5" name="TextBox 4">
            <a:extLst>
              <a:ext uri="{FF2B5EF4-FFF2-40B4-BE49-F238E27FC236}">
                <a16:creationId xmlns:a16="http://schemas.microsoft.com/office/drawing/2014/main" id="{57E07F64-60BC-7B46-2815-B14157E786F8}"/>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 | Part</a:t>
            </a:r>
            <a:r>
              <a:rPr lang="en-US" dirty="0">
                <a:solidFill>
                  <a:schemeClr val="accent4"/>
                </a:solidFill>
              </a:rPr>
              <a:t> 1, 2</a:t>
            </a:r>
          </a:p>
        </p:txBody>
      </p:sp>
    </p:spTree>
    <p:extLst>
      <p:ext uri="{BB962C8B-B14F-4D97-AF65-F5344CB8AC3E}">
        <p14:creationId xmlns:p14="http://schemas.microsoft.com/office/powerpoint/2010/main" val="729609147"/>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105C-0573-FDA2-E47D-1AFAF8B51527}"/>
              </a:ext>
            </a:extLst>
          </p:cNvPr>
          <p:cNvSpPr>
            <a:spLocks noGrp="1"/>
          </p:cNvSpPr>
          <p:nvPr>
            <p:ph type="ctrTitle"/>
          </p:nvPr>
        </p:nvSpPr>
        <p:spPr/>
        <p:txBody>
          <a:bodyPr/>
          <a:lstStyle/>
          <a:p>
            <a:r>
              <a:rPr lang="en-US" dirty="0"/>
              <a:t>Our Results</a:t>
            </a:r>
          </a:p>
        </p:txBody>
      </p:sp>
      <p:pic>
        <p:nvPicPr>
          <p:cNvPr id="8" name="Picture Placeholder 7" descr="A screenshot of a computer&#10;&#10;AI-generated content may be incorrect.">
            <a:extLst>
              <a:ext uri="{FF2B5EF4-FFF2-40B4-BE49-F238E27FC236}">
                <a16:creationId xmlns:a16="http://schemas.microsoft.com/office/drawing/2014/main" id="{C8E961A8-EA28-219B-EA67-7BE83BBABDCA}"/>
              </a:ext>
            </a:extLst>
          </p:cNvPr>
          <p:cNvPicPr>
            <a:picLocks noGrp="1" noChangeAspect="1"/>
          </p:cNvPicPr>
          <p:nvPr>
            <p:ph type="pic" sz="quarter" idx="10"/>
          </p:nvPr>
        </p:nvPicPr>
        <p:blipFill>
          <a:blip r:embed="rId2"/>
          <a:srcRect l="5540" t="334" r="40939" b="-668"/>
          <a:stretch>
            <a:fillRect/>
          </a:stretch>
        </p:blipFill>
        <p:spPr>
          <a:xfrm>
            <a:off x="5624774" y="-6713"/>
            <a:ext cx="6579751" cy="6938295"/>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pic>
      <p:grpSp>
        <p:nvGrpSpPr>
          <p:cNvPr id="9" name="Group 8">
            <a:extLst>
              <a:ext uri="{FF2B5EF4-FFF2-40B4-BE49-F238E27FC236}">
                <a16:creationId xmlns:a16="http://schemas.microsoft.com/office/drawing/2014/main" id="{AC0157AF-2D85-4AA8-B0C9-314C3C7C4882}"/>
              </a:ext>
            </a:extLst>
          </p:cNvPr>
          <p:cNvGrpSpPr/>
          <p:nvPr/>
        </p:nvGrpSpPr>
        <p:grpSpPr>
          <a:xfrm>
            <a:off x="-1" y="6403272"/>
            <a:ext cx="4418240" cy="685800"/>
            <a:chOff x="-1" y="6403272"/>
            <a:chExt cx="4418240" cy="685800"/>
          </a:xfrm>
        </p:grpSpPr>
        <p:pic>
          <p:nvPicPr>
            <p:cNvPr id="4" name="Picture 3" descr="A red letter on a black background&#10;&#10;AI-generated content may be incorrect.">
              <a:extLst>
                <a:ext uri="{FF2B5EF4-FFF2-40B4-BE49-F238E27FC236}">
                  <a16:creationId xmlns:a16="http://schemas.microsoft.com/office/drawing/2014/main" id="{7D2DEBBC-15A7-EFD3-7142-20D5466C7D2A}"/>
                </a:ext>
              </a:extLst>
            </p:cNvPr>
            <p:cNvPicPr>
              <a:picLocks noChangeAspect="1"/>
            </p:cNvPicPr>
            <p:nvPr/>
          </p:nvPicPr>
          <p:blipFill>
            <a:blip r:embed="rId3"/>
            <a:stretch>
              <a:fillRect/>
            </a:stretch>
          </p:blipFill>
          <p:spPr>
            <a:xfrm>
              <a:off x="-1" y="6634593"/>
              <a:ext cx="3048000" cy="218216"/>
            </a:xfrm>
            <a:prstGeom prst="rect">
              <a:avLst/>
            </a:prstGeom>
          </p:spPr>
        </p:pic>
        <p:pic>
          <p:nvPicPr>
            <p:cNvPr id="6" name="Picture 5" descr="A black and white logo&#10;&#10;AI-generated content may be incorrect.">
              <a:extLst>
                <a:ext uri="{FF2B5EF4-FFF2-40B4-BE49-F238E27FC236}">
                  <a16:creationId xmlns:a16="http://schemas.microsoft.com/office/drawing/2014/main" id="{2C4048AE-946A-A16B-B833-02C12F134129}"/>
                </a:ext>
              </a:extLst>
            </p:cNvPr>
            <p:cNvPicPr>
              <a:picLocks noChangeAspect="1"/>
            </p:cNvPicPr>
            <p:nvPr/>
          </p:nvPicPr>
          <p:blipFill>
            <a:blip r:embed="rId4"/>
            <a:stretch>
              <a:fillRect/>
            </a:stretch>
          </p:blipFill>
          <p:spPr>
            <a:xfrm>
              <a:off x="3732439" y="6403272"/>
              <a:ext cx="685800" cy="685800"/>
            </a:xfrm>
            <a:prstGeom prst="rect">
              <a:avLst/>
            </a:prstGeom>
          </p:spPr>
        </p:pic>
      </p:grpSp>
      <p:sp>
        <p:nvSpPr>
          <p:cNvPr id="5" name="TextBox 4">
            <a:extLst>
              <a:ext uri="{FF2B5EF4-FFF2-40B4-BE49-F238E27FC236}">
                <a16:creationId xmlns:a16="http://schemas.microsoft.com/office/drawing/2014/main" id="{BF734B5A-9DCB-C958-D9DB-D2615C60F171}"/>
              </a:ext>
            </a:extLst>
          </p:cNvPr>
          <p:cNvSpPr txBox="1"/>
          <p:nvPr/>
        </p:nvSpPr>
        <p:spPr>
          <a:xfrm>
            <a:off x="0" y="6172199"/>
            <a:ext cx="6096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ea typeface="+mn-lt"/>
                <a:cs typeface="+mn-lt"/>
              </a:rPr>
              <a:t>WISER Quantum Project</a:t>
            </a:r>
            <a:endParaRPr lang="en-US" dirty="0">
              <a:solidFill>
                <a:schemeClr val="accent4"/>
              </a:solidFill>
            </a:endParaRPr>
          </a:p>
        </p:txBody>
      </p:sp>
    </p:spTree>
    <p:extLst>
      <p:ext uri="{BB962C8B-B14F-4D97-AF65-F5344CB8AC3E}">
        <p14:creationId xmlns:p14="http://schemas.microsoft.com/office/powerpoint/2010/main" val="232336502"/>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1846AD4-435D-4592-8088-FE2831A30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D4B218-C04B-41F5-949D-06E9DAE96B0A}">
  <ds:schemaRefs>
    <ds:schemaRef ds:uri="http://schemas.microsoft.com/sharepoint/v3/contenttype/forms"/>
  </ds:schemaRefs>
</ds:datastoreItem>
</file>

<file path=customXml/itemProps3.xml><?xml version="1.0" encoding="utf-8"?>
<ds:datastoreItem xmlns:ds="http://schemas.openxmlformats.org/officeDocument/2006/customXml" ds:itemID="{B6283731-47E9-4F14-86D1-57C1EA2672A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AngleLinesVTI</Template>
  <TotalTime>0</TotalTime>
  <Words>428</Words>
  <Application>Microsoft Office PowerPoint</Application>
  <PresentationFormat>Widescreen</PresentationFormat>
  <Paragraphs>123</Paragraphs>
  <Slides>17</Slides>
  <Notes>12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AngleLinesVTI</vt:lpstr>
      <vt:lpstr>WISER Quantum Project 2: Quantum for Portfolio Optimization</vt:lpstr>
      <vt:lpstr>AGENDA</vt:lpstr>
      <vt:lpstr>Problem Statement</vt:lpstr>
      <vt:lpstr>Why does it matter</vt:lpstr>
      <vt:lpstr>A quantum annealing approach</vt:lpstr>
      <vt:lpstr>The Variables</vt:lpstr>
      <vt:lpstr>The Equation</vt:lpstr>
      <vt:lpstr>Our D-WAVE Solution</vt:lpstr>
      <vt:lpstr>Our Results</vt:lpstr>
      <vt:lpstr>Summary</vt:lpstr>
      <vt:lpstr>Changing bond limit (30m)</vt:lpstr>
      <vt:lpstr>Changing guardrails (2h)</vt:lpstr>
      <vt:lpstr>Scalability and Classical</vt:lpstr>
      <vt:lpstr>Future Roadmap</vt:lpstr>
      <vt:lpstr>Code maintenance</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1106</cp:revision>
  <dcterms:created xsi:type="dcterms:W3CDTF">2023-12-10T21:10:30Z</dcterms:created>
  <dcterms:modified xsi:type="dcterms:W3CDTF">2025-08-11T06:39:55Z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